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56" r:id="rId5"/>
    <p:sldId id="263" r:id="rId6"/>
  </p:sldIdLst>
  <p:sldSz cx="6858000" cy="9906000" type="A4"/>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userDrawn="1">
          <p15:clr>
            <a:srgbClr val="A4A3A4"/>
          </p15:clr>
        </p15:guide>
        <p15:guide id="2" pos="216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岡井 悠斗(okai-yuuto.v67)" initials="岡井" lastIdx="1" clrIdx="0">
    <p:extLst>
      <p:ext uri="{19B8F6BF-5375-455C-9EA6-DF929625EA0E}">
        <p15:presenceInfo xmlns:p15="http://schemas.microsoft.com/office/powerpoint/2012/main" userId="S::OYHQV@lansys.mhlw.go.jp::6d3f8ed0-7be1-4fcc-8640-4e656921ef8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403C134-E6EF-4004-8CFB-703C1C0D49E5}" v="4" dt="2023-04-26T04:32:04.17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p:cViewPr varScale="1">
        <p:scale>
          <a:sx n="79" d="100"/>
          <a:sy n="79" d="100"/>
        </p:scale>
        <p:origin x="3084" y="114"/>
      </p:cViewPr>
      <p:guideLst>
        <p:guide orient="horz" pos="312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commentAuthors" Target="commentAuthors.xml"/><Relationship Id="rId12" Type="http://schemas.microsoft.com/office/2016/11/relationships/changesInfo" Target="changesInfos/changesInfo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竹内 宏和(TAKEUCHI Hirokazu)" userId="6d700a31-fe90-40f3-b649-80676be76f9d" providerId="ADAL" clId="{1403C134-E6EF-4004-8CFB-703C1C0D49E5}"/>
    <pc:docChg chg="undo custSel modSld">
      <pc:chgData name="竹内 宏和(TAKEUCHI Hirokazu)" userId="6d700a31-fe90-40f3-b649-80676be76f9d" providerId="ADAL" clId="{1403C134-E6EF-4004-8CFB-703C1C0D49E5}" dt="2023-04-28T06:26:48.694" v="104" actId="478"/>
      <pc:docMkLst>
        <pc:docMk/>
      </pc:docMkLst>
      <pc:sldChg chg="addSp modSp mod delCm modCm">
        <pc:chgData name="竹内 宏和(TAKEUCHI Hirokazu)" userId="6d700a31-fe90-40f3-b649-80676be76f9d" providerId="ADAL" clId="{1403C134-E6EF-4004-8CFB-703C1C0D49E5}" dt="2023-04-28T06:25:06.781" v="103" actId="1076"/>
        <pc:sldMkLst>
          <pc:docMk/>
          <pc:sldMk cId="2675436487" sldId="256"/>
        </pc:sldMkLst>
        <pc:spChg chg="mod">
          <ac:chgData name="竹内 宏和(TAKEUCHI Hirokazu)" userId="6d700a31-fe90-40f3-b649-80676be76f9d" providerId="ADAL" clId="{1403C134-E6EF-4004-8CFB-703C1C0D49E5}" dt="2023-04-26T04:30:18.485" v="93" actId="14100"/>
          <ac:spMkLst>
            <pc:docMk/>
            <pc:sldMk cId="2675436487" sldId="256"/>
            <ac:spMk id="4" creationId="{00000000-0000-0000-0000-000000000000}"/>
          </ac:spMkLst>
        </pc:spChg>
        <pc:spChg chg="mod">
          <ac:chgData name="竹内 宏和(TAKEUCHI Hirokazu)" userId="6d700a31-fe90-40f3-b649-80676be76f9d" providerId="ADAL" clId="{1403C134-E6EF-4004-8CFB-703C1C0D49E5}" dt="2023-04-26T04:27:48.792" v="78" actId="14100"/>
          <ac:spMkLst>
            <pc:docMk/>
            <pc:sldMk cId="2675436487" sldId="256"/>
            <ac:spMk id="16" creationId="{9622FD6E-43A4-F042-AC1F-5D16D2B233A9}"/>
          </ac:spMkLst>
        </pc:spChg>
        <pc:spChg chg="mod">
          <ac:chgData name="竹内 宏和(TAKEUCHI Hirokazu)" userId="6d700a31-fe90-40f3-b649-80676be76f9d" providerId="ADAL" clId="{1403C134-E6EF-4004-8CFB-703C1C0D49E5}" dt="2023-04-26T04:30:05.352" v="90" actId="14100"/>
          <ac:spMkLst>
            <pc:docMk/>
            <pc:sldMk cId="2675436487" sldId="256"/>
            <ac:spMk id="18" creationId="{C0826FB8-524C-2942-80EE-4EDAEE869BAE}"/>
          </ac:spMkLst>
        </pc:spChg>
        <pc:spChg chg="mod">
          <ac:chgData name="竹内 宏和(TAKEUCHI Hirokazu)" userId="6d700a31-fe90-40f3-b649-80676be76f9d" providerId="ADAL" clId="{1403C134-E6EF-4004-8CFB-703C1C0D49E5}" dt="2023-04-26T04:30:22.780" v="94" actId="14100"/>
          <ac:spMkLst>
            <pc:docMk/>
            <pc:sldMk cId="2675436487" sldId="256"/>
            <ac:spMk id="47" creationId="{C0826FB8-524C-2942-80EE-4EDAEE869BAE}"/>
          </ac:spMkLst>
        </pc:spChg>
        <pc:spChg chg="mod">
          <ac:chgData name="竹内 宏和(TAKEUCHI Hirokazu)" userId="6d700a31-fe90-40f3-b649-80676be76f9d" providerId="ADAL" clId="{1403C134-E6EF-4004-8CFB-703C1C0D49E5}" dt="2023-04-28T06:25:06.781" v="103" actId="1076"/>
          <ac:spMkLst>
            <pc:docMk/>
            <pc:sldMk cId="2675436487" sldId="256"/>
            <ac:spMk id="58" creationId="{300DCFBD-D774-4168-800F-B24E36659A9B}"/>
          </ac:spMkLst>
        </pc:spChg>
        <pc:spChg chg="mod">
          <ac:chgData name="竹内 宏和(TAKEUCHI Hirokazu)" userId="6d700a31-fe90-40f3-b649-80676be76f9d" providerId="ADAL" clId="{1403C134-E6EF-4004-8CFB-703C1C0D49E5}" dt="2023-04-26T04:27:44.313" v="77" actId="1076"/>
          <ac:spMkLst>
            <pc:docMk/>
            <pc:sldMk cId="2675436487" sldId="256"/>
            <ac:spMk id="72" creationId="{FA798135-2A01-B84E-9CCB-16C45268ADDD}"/>
          </ac:spMkLst>
        </pc:spChg>
        <pc:spChg chg="mod">
          <ac:chgData name="竹内 宏和(TAKEUCHI Hirokazu)" userId="6d700a31-fe90-40f3-b649-80676be76f9d" providerId="ADAL" clId="{1403C134-E6EF-4004-8CFB-703C1C0D49E5}" dt="2023-04-26T04:29:51.772" v="89" actId="20577"/>
          <ac:spMkLst>
            <pc:docMk/>
            <pc:sldMk cId="2675436487" sldId="256"/>
            <ac:spMk id="83" creationId="{FED1D020-2DA3-4DC1-BDA0-0D69E8F0E1AF}"/>
          </ac:spMkLst>
        </pc:spChg>
        <pc:spChg chg="mod">
          <ac:chgData name="竹内 宏和(TAKEUCHI Hirokazu)" userId="6d700a31-fe90-40f3-b649-80676be76f9d" providerId="ADAL" clId="{1403C134-E6EF-4004-8CFB-703C1C0D49E5}" dt="2023-04-26T02:58:57.773" v="4" actId="20577"/>
          <ac:spMkLst>
            <pc:docMk/>
            <pc:sldMk cId="2675436487" sldId="256"/>
            <ac:spMk id="86" creationId="{E54F736C-6F74-4E9E-9AEA-2E8949B98269}"/>
          </ac:spMkLst>
        </pc:spChg>
        <pc:grpChg chg="mod">
          <ac:chgData name="竹内 宏和(TAKEUCHI Hirokazu)" userId="6d700a31-fe90-40f3-b649-80676be76f9d" providerId="ADAL" clId="{1403C134-E6EF-4004-8CFB-703C1C0D49E5}" dt="2023-04-26T04:27:23.913" v="71" actId="14100"/>
          <ac:grpSpMkLst>
            <pc:docMk/>
            <pc:sldMk cId="2675436487" sldId="256"/>
            <ac:grpSpMk id="69" creationId="{6F5C1BF6-EB86-4890-986D-B1EA5A8D6E3D}"/>
          </ac:grpSpMkLst>
        </pc:grpChg>
        <pc:picChg chg="add mod">
          <ac:chgData name="竹内 宏和(TAKEUCHI Hirokazu)" userId="6d700a31-fe90-40f3-b649-80676be76f9d" providerId="ADAL" clId="{1403C134-E6EF-4004-8CFB-703C1C0D49E5}" dt="2023-04-26T04:32:20.561" v="102" actId="14100"/>
          <ac:picMkLst>
            <pc:docMk/>
            <pc:sldMk cId="2675436487" sldId="256"/>
            <ac:picMk id="3" creationId="{B2D265F2-999A-DCA0-0BCA-8C716A3AB024}"/>
          </ac:picMkLst>
        </pc:picChg>
      </pc:sldChg>
      <pc:sldChg chg="delSp modSp mod">
        <pc:chgData name="竹内 宏和(TAKEUCHI Hirokazu)" userId="6d700a31-fe90-40f3-b649-80676be76f9d" providerId="ADAL" clId="{1403C134-E6EF-4004-8CFB-703C1C0D49E5}" dt="2023-04-28T06:26:48.694" v="104" actId="478"/>
        <pc:sldMkLst>
          <pc:docMk/>
          <pc:sldMk cId="367357375" sldId="263"/>
        </pc:sldMkLst>
        <pc:spChg chg="mod">
          <ac:chgData name="竹内 宏和(TAKEUCHI Hirokazu)" userId="6d700a31-fe90-40f3-b649-80676be76f9d" providerId="ADAL" clId="{1403C134-E6EF-4004-8CFB-703C1C0D49E5}" dt="2023-04-26T04:25:55.324" v="70" actId="113"/>
          <ac:spMkLst>
            <pc:docMk/>
            <pc:sldMk cId="367357375" sldId="263"/>
            <ac:spMk id="7" creationId="{0CC7D234-6B38-7543-B7EB-0FA124650A6D}"/>
          </ac:spMkLst>
        </pc:spChg>
        <pc:spChg chg="del mod">
          <ac:chgData name="竹内 宏和(TAKEUCHI Hirokazu)" userId="6d700a31-fe90-40f3-b649-80676be76f9d" providerId="ADAL" clId="{1403C134-E6EF-4004-8CFB-703C1C0D49E5}" dt="2023-04-28T06:26:48.694" v="104" actId="478"/>
          <ac:spMkLst>
            <pc:docMk/>
            <pc:sldMk cId="367357375" sldId="263"/>
            <ac:spMk id="32" creationId="{0CC7D234-6B38-7543-B7EB-0FA124650A6D}"/>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C19962C4-3551-E24B-9461-E7768A7EA34C}" type="datetimeFigureOut">
              <a:rPr kumimoji="1" lang="ja-JP" altLang="en-US" smtClean="0"/>
              <a:t>2023/4/28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1967CDD-C643-8548-B173-7AC3B130C19A}" type="slidenum">
              <a:rPr kumimoji="1" lang="ja-JP" altLang="en-US" smtClean="0"/>
              <a:t>‹#›</a:t>
            </a:fld>
            <a:endParaRPr kumimoji="1" lang="ja-JP" altLang="en-US"/>
          </a:p>
        </p:txBody>
      </p:sp>
    </p:spTree>
    <p:extLst>
      <p:ext uri="{BB962C8B-B14F-4D97-AF65-F5344CB8AC3E}">
        <p14:creationId xmlns:p14="http://schemas.microsoft.com/office/powerpoint/2010/main" val="2776662364"/>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C19962C4-3551-E24B-9461-E7768A7EA34C}" type="datetimeFigureOut">
              <a:rPr kumimoji="1" lang="ja-JP" altLang="en-US" smtClean="0"/>
              <a:t>2023/4/28</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21967CDD-C643-8548-B173-7AC3B130C19A}" type="slidenum">
              <a:rPr kumimoji="1" lang="ja-JP" altLang="en-US" smtClean="0"/>
              <a:t>‹#›</a:t>
            </a:fld>
            <a:endParaRPr kumimoji="1" lang="ja-JP" altLang="en-US"/>
          </a:p>
        </p:txBody>
      </p:sp>
    </p:spTree>
    <p:extLst>
      <p:ext uri="{BB962C8B-B14F-4D97-AF65-F5344CB8AC3E}">
        <p14:creationId xmlns:p14="http://schemas.microsoft.com/office/powerpoint/2010/main" val="293828182"/>
      </p:ext>
    </p:extLst>
  </p:cSld>
  <p:clrMap bg1="lt1" tx1="dk1" bg2="lt2" tx2="dk2" accent1="accent1" accent2="accent2" accent3="accent3" accent4="accent4" accent5="accent5" accent6="accent6" hlink="hlink" folHlink="folHlink"/>
  <p:sldLayoutIdLst>
    <p:sldLayoutId id="2147483661" r:id="rId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正方形/長方形 11">
            <a:extLst>
              <a:ext uri="{FF2B5EF4-FFF2-40B4-BE49-F238E27FC236}">
                <a16:creationId xmlns:a16="http://schemas.microsoft.com/office/drawing/2014/main" id="{E56CA58E-6FFF-8C47-B877-AD86DDCCCCDD}"/>
              </a:ext>
            </a:extLst>
          </p:cNvPr>
          <p:cNvSpPr/>
          <p:nvPr/>
        </p:nvSpPr>
        <p:spPr>
          <a:xfrm>
            <a:off x="379768" y="775713"/>
            <a:ext cx="6112467" cy="1108813"/>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メイリオ" panose="020B0604030504040204" pitchFamily="50" charset="-128"/>
              <a:ea typeface="メイリオ" panose="020B0604030504040204" pitchFamily="50" charset="-128"/>
            </a:endParaRPr>
          </a:p>
        </p:txBody>
      </p:sp>
      <p:sp>
        <p:nvSpPr>
          <p:cNvPr id="18" name="テキスト ボックス 17">
            <a:extLst>
              <a:ext uri="{FF2B5EF4-FFF2-40B4-BE49-F238E27FC236}">
                <a16:creationId xmlns:a16="http://schemas.microsoft.com/office/drawing/2014/main" id="{C0826FB8-524C-2942-80EE-4EDAEE869BAE}"/>
              </a:ext>
            </a:extLst>
          </p:cNvPr>
          <p:cNvSpPr txBox="1"/>
          <p:nvPr/>
        </p:nvSpPr>
        <p:spPr>
          <a:xfrm>
            <a:off x="492743" y="863087"/>
            <a:ext cx="6235271"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50"/>
              </a:spcBef>
              <a:spcAft>
                <a:spcPts val="50"/>
              </a:spcAft>
              <a:buClrTx/>
              <a:buSzTx/>
              <a:buFontTx/>
              <a:buNone/>
              <a:tabLst/>
              <a:defRPr/>
            </a:pPr>
            <a:r>
              <a:rPr kumimoji="1" lang="ja-JP" altLang="en-US" sz="1800" b="1" i="0" u="none" strike="noStrike" kern="1200" cap="none" spc="5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rPr>
              <a:t>令和５年度子育て世帯生活支援</a:t>
            </a:r>
            <a:r>
              <a:rPr kumimoji="1" lang="ja-JP" altLang="en-US" sz="1800" b="1"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rPr>
              <a:t>特別給付金</a:t>
            </a:r>
            <a:endParaRPr kumimoji="1" lang="ja-JP" altLang="en-US" sz="1800" b="1" i="0" u="none" strike="noStrike" kern="1200" cap="none" spc="5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endParaRPr>
          </a:p>
        </p:txBody>
      </p:sp>
      <p:sp>
        <p:nvSpPr>
          <p:cNvPr id="37" name="テキスト ボックス 36">
            <a:extLst>
              <a:ext uri="{FF2B5EF4-FFF2-40B4-BE49-F238E27FC236}">
                <a16:creationId xmlns:a16="http://schemas.microsoft.com/office/drawing/2014/main" id="{392AB177-6C69-7142-A1DF-8AA73B0697F9}"/>
              </a:ext>
            </a:extLst>
          </p:cNvPr>
          <p:cNvSpPr txBox="1"/>
          <p:nvPr/>
        </p:nvSpPr>
        <p:spPr>
          <a:xfrm>
            <a:off x="582573" y="4602209"/>
            <a:ext cx="5179742" cy="400110"/>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rPr>
              <a:t>以下の支給対象者に、児童１人あたり</a:t>
            </a:r>
            <a:r>
              <a:rPr kumimoji="1" lang="ja-JP" altLang="en-US" sz="2000" b="1" i="0" u="sng" strike="noStrike" kern="1200" cap="none" spc="0" normalizeH="0" baseline="0" noProof="0" dirty="0">
                <a:ln>
                  <a:noFill/>
                </a:ln>
                <a:solidFill>
                  <a:srgbClr val="FF0000"/>
                </a:solidFill>
                <a:effectLst/>
                <a:uLnTx/>
                <a:uFillTx/>
                <a:latin typeface="メイリオ" panose="020B0604030504040204" pitchFamily="50" charset="-128"/>
                <a:ea typeface="メイリオ" panose="020B0604030504040204" pitchFamily="50" charset="-128"/>
              </a:rPr>
              <a:t>５万円</a:t>
            </a:r>
            <a:r>
              <a:rPr kumimoji="1" lang="ja-JP" altLang="en-US" sz="16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rPr>
              <a:t>を支給</a:t>
            </a:r>
          </a:p>
        </p:txBody>
      </p:sp>
      <p:sp>
        <p:nvSpPr>
          <p:cNvPr id="59" name="テキスト ボックス 58">
            <a:extLst>
              <a:ext uri="{FF2B5EF4-FFF2-40B4-BE49-F238E27FC236}">
                <a16:creationId xmlns:a16="http://schemas.microsoft.com/office/drawing/2014/main" id="{BE561BB9-3B53-FF4B-A586-4511FD180CB6}"/>
              </a:ext>
            </a:extLst>
          </p:cNvPr>
          <p:cNvSpPr txBox="1"/>
          <p:nvPr/>
        </p:nvSpPr>
        <p:spPr>
          <a:xfrm>
            <a:off x="683674" y="8045498"/>
            <a:ext cx="5653790" cy="338554"/>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50"/>
              </a:spcAft>
              <a:buClrTx/>
              <a:buSzTx/>
              <a:buFontTx/>
              <a:buNone/>
              <a:tabLst/>
              <a:defRPr/>
            </a:pPr>
            <a:r>
              <a:rPr kumimoji="1" lang="ja-JP" altLang="en-US" sz="1600" b="1" i="0" u="none" strike="noStrike" kern="1200" cap="none" spc="30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rPr>
              <a:t>☎問合せ先：</a:t>
            </a:r>
            <a:r>
              <a:rPr kumimoji="1" lang="ja-JP" altLang="en-US" sz="1600" b="0" i="0" u="none" strike="noStrike" kern="1200" cap="none" spc="5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rPr>
              <a:t> </a:t>
            </a:r>
            <a:r>
              <a:rPr kumimoji="1" lang="ja-JP" altLang="en-US" sz="1600" b="1" i="0" u="none" strike="noStrike" kern="1200" cap="none" spc="5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rPr>
              <a:t>コールセンター</a:t>
            </a:r>
          </a:p>
        </p:txBody>
      </p:sp>
      <p:sp>
        <p:nvSpPr>
          <p:cNvPr id="60" name="テキスト ボックス 59">
            <a:extLst>
              <a:ext uri="{FF2B5EF4-FFF2-40B4-BE49-F238E27FC236}">
                <a16:creationId xmlns:a16="http://schemas.microsoft.com/office/drawing/2014/main" id="{5E798AC3-A2D9-7F4B-9050-9715BF8FD90A}"/>
              </a:ext>
            </a:extLst>
          </p:cNvPr>
          <p:cNvSpPr txBox="1"/>
          <p:nvPr/>
        </p:nvSpPr>
        <p:spPr>
          <a:xfrm>
            <a:off x="806661" y="8301004"/>
            <a:ext cx="2766698" cy="89255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2600" b="1" i="0" u="none" strike="noStrike" kern="1200" cap="none" spc="30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rPr>
              <a:t>0120-400-903</a:t>
            </a:r>
            <a:endParaRPr kumimoji="1" lang="ja-JP" altLang="en-US" sz="2600" b="1" i="0" u="none" strike="noStrike" kern="1200" cap="none" spc="30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endParaRPr>
          </a:p>
        </p:txBody>
      </p:sp>
      <p:sp>
        <p:nvSpPr>
          <p:cNvPr id="61" name="テキスト ボックス 60">
            <a:extLst>
              <a:ext uri="{FF2B5EF4-FFF2-40B4-BE49-F238E27FC236}">
                <a16:creationId xmlns:a16="http://schemas.microsoft.com/office/drawing/2014/main" id="{FFAE2C46-37B7-A145-908E-29505375AEB5}"/>
              </a:ext>
            </a:extLst>
          </p:cNvPr>
          <p:cNvSpPr txBox="1"/>
          <p:nvPr/>
        </p:nvSpPr>
        <p:spPr>
          <a:xfrm>
            <a:off x="3356265" y="8428940"/>
            <a:ext cx="2766697" cy="492443"/>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50"/>
              </a:spcAft>
              <a:buClrTx/>
              <a:buSzTx/>
              <a:buFontTx/>
              <a:buNone/>
              <a:tabLst/>
              <a:defRPr/>
            </a:pPr>
            <a:r>
              <a:rPr kumimoji="1" lang="ja-JP" altLang="en-US" sz="1300" b="1" i="0" u="none" strike="noStrike" kern="1200" cap="none" spc="10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rPr>
              <a:t>（受付時間</a:t>
            </a:r>
            <a:r>
              <a:rPr kumimoji="1" lang="en-US" altLang="ja-JP" sz="1300" b="1" i="0" u="none" strike="noStrike" kern="1200" cap="none" spc="10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rPr>
              <a:t>:</a:t>
            </a:r>
            <a:r>
              <a:rPr kumimoji="1" lang="ja-JP" altLang="en-US" sz="1300" b="1" i="0" u="none" strike="noStrike" kern="1200" cap="none" spc="10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rPr>
              <a:t>平日</a:t>
            </a:r>
            <a:r>
              <a:rPr kumimoji="1" lang="en-US" altLang="ja-JP" sz="1300" b="1" i="0" u="none" strike="noStrike" kern="1200" cap="none" spc="10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rPr>
              <a:t>9:00</a:t>
            </a:r>
            <a:r>
              <a:rPr kumimoji="1" lang="ja-JP" altLang="en-US" sz="1300" b="1" i="0" u="none" strike="noStrike" kern="1200" cap="none" spc="10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rPr>
              <a:t>～</a:t>
            </a:r>
            <a:r>
              <a:rPr kumimoji="1" lang="en-US" altLang="ja-JP" sz="1300" b="1" i="0" u="none" strike="noStrike" kern="1200" cap="none" spc="10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rPr>
              <a:t>18:00</a:t>
            </a:r>
            <a:r>
              <a:rPr kumimoji="1" lang="ja-JP" altLang="en-US" sz="1300" b="1" i="0" u="none" strike="noStrike" kern="1200" cap="none" spc="10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rPr>
              <a:t>）</a:t>
            </a:r>
          </a:p>
        </p:txBody>
      </p:sp>
      <p:sp>
        <p:nvSpPr>
          <p:cNvPr id="79" name="テキスト ボックス 78">
            <a:extLst>
              <a:ext uri="{FF2B5EF4-FFF2-40B4-BE49-F238E27FC236}">
                <a16:creationId xmlns:a16="http://schemas.microsoft.com/office/drawing/2014/main" id="{FFD92582-3263-8D40-86D8-3EB15373FA9E}"/>
              </a:ext>
            </a:extLst>
          </p:cNvPr>
          <p:cNvSpPr txBox="1"/>
          <p:nvPr/>
        </p:nvSpPr>
        <p:spPr>
          <a:xfrm>
            <a:off x="721941" y="8748351"/>
            <a:ext cx="5615523" cy="471924"/>
          </a:xfrm>
          <a:prstGeom prst="rect">
            <a:avLst/>
          </a:prstGeom>
          <a:noFill/>
        </p:spPr>
        <p:txBody>
          <a:bodyPr wrap="square" rtlCol="0">
            <a:spAutoFit/>
          </a:bodyPr>
          <a:lstStyle/>
          <a:p>
            <a:pPr marL="0" marR="0" lvl="0" indent="0" algn="l" defTabSz="457200" rtl="0" eaLnBrk="1" fontAlgn="auto" latinLnBrk="0" hangingPunct="1">
              <a:lnSpc>
                <a:spcPct val="100000"/>
              </a:lnSpc>
              <a:spcBef>
                <a:spcPts val="100"/>
              </a:spcBef>
              <a:spcAft>
                <a:spcPts val="100"/>
              </a:spcAft>
              <a:buClrTx/>
              <a:buSzTx/>
              <a:buFontTx/>
              <a:buNone/>
              <a:tabLst/>
              <a:defRPr/>
            </a:pPr>
            <a:r>
              <a:rPr kumimoji="1" lang="ja-JP" altLang="en-US" sz="1150" b="0" i="0" u="none" strike="noStrike" kern="1200" cap="none" spc="7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rPr>
              <a:t>詳しい申請方法は、お住まいの市区町村の「子育て世帯生活支援特別給付金</a:t>
            </a:r>
            <a:endParaRPr kumimoji="1" lang="en-US" altLang="ja-JP" sz="1150" b="0" i="0" u="none" strike="noStrike" kern="1200" cap="none" spc="7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endParaRPr>
          </a:p>
          <a:p>
            <a:pPr marL="0" marR="0" lvl="0" indent="0" algn="l" defTabSz="457200" rtl="0" eaLnBrk="1" fontAlgn="auto" latinLnBrk="0" hangingPunct="1">
              <a:lnSpc>
                <a:spcPct val="100000"/>
              </a:lnSpc>
              <a:spcBef>
                <a:spcPts val="100"/>
              </a:spcBef>
              <a:spcAft>
                <a:spcPts val="100"/>
              </a:spcAft>
              <a:buClrTx/>
              <a:buSzTx/>
              <a:buFontTx/>
              <a:buNone/>
              <a:tabLst/>
              <a:defRPr/>
            </a:pPr>
            <a:r>
              <a:rPr kumimoji="1" lang="en-US" altLang="ja-JP" sz="1150" b="0" i="0" u="none" strike="noStrike" kern="1200" cap="none" spc="7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rPr>
              <a:t>(</a:t>
            </a:r>
            <a:r>
              <a:rPr kumimoji="1" lang="ja-JP" altLang="en-US" sz="1150" b="0" i="0" u="none" strike="noStrike" kern="1200" cap="none" spc="7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rPr>
              <a:t>ひとり親世帯</a:t>
            </a:r>
            <a:r>
              <a:rPr kumimoji="1" lang="ja-JP" altLang="en-US" sz="1150" b="0" i="0" u="sng" strike="noStrike" kern="1200" cap="none" spc="7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rPr>
              <a:t>以外</a:t>
            </a:r>
            <a:r>
              <a:rPr kumimoji="1" lang="en-US" altLang="ja-JP" sz="1150" b="0" i="0" u="none" strike="noStrike" kern="1200" cap="none" spc="7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rPr>
              <a:t>)</a:t>
            </a:r>
            <a:r>
              <a:rPr kumimoji="1" lang="ja-JP" altLang="en-US" sz="1150" b="0" i="0" u="none" strike="noStrike" kern="1200" cap="none" spc="7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rPr>
              <a:t>担当窓口」までお問い合わせください。</a:t>
            </a:r>
          </a:p>
        </p:txBody>
      </p:sp>
      <p:sp>
        <p:nvSpPr>
          <p:cNvPr id="4" name="角丸四角形 3"/>
          <p:cNvSpPr/>
          <p:nvPr/>
        </p:nvSpPr>
        <p:spPr>
          <a:xfrm>
            <a:off x="492743" y="1330687"/>
            <a:ext cx="5935776" cy="404205"/>
          </a:xfrm>
          <a:prstGeom prst="roundRect">
            <a:avLst>
              <a:gd name="adj" fmla="val 50000"/>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dirty="0">
              <a:ln>
                <a:noFill/>
              </a:ln>
              <a:solidFill>
                <a:prstClr val="white"/>
              </a:solidFill>
              <a:effectLst/>
              <a:highlight>
                <a:srgbClr val="FFFF00"/>
              </a:highlight>
              <a:uLnTx/>
              <a:uFillTx/>
              <a:latin typeface="メイリオ" panose="020B0604030504040204" pitchFamily="50" charset="-128"/>
              <a:ea typeface="メイリオ" panose="020B0604030504040204" pitchFamily="50" charset="-128"/>
            </a:endParaRPr>
          </a:p>
        </p:txBody>
      </p:sp>
      <p:sp>
        <p:nvSpPr>
          <p:cNvPr id="47" name="テキスト ボックス 46">
            <a:extLst>
              <a:ext uri="{FF2B5EF4-FFF2-40B4-BE49-F238E27FC236}">
                <a16:creationId xmlns:a16="http://schemas.microsoft.com/office/drawing/2014/main" id="{C0826FB8-524C-2942-80EE-4EDAEE869BAE}"/>
              </a:ext>
            </a:extLst>
          </p:cNvPr>
          <p:cNvSpPr txBox="1"/>
          <p:nvPr/>
        </p:nvSpPr>
        <p:spPr>
          <a:xfrm>
            <a:off x="414016" y="1369654"/>
            <a:ext cx="6029970" cy="338554"/>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50"/>
              </a:spcBef>
              <a:spcAft>
                <a:spcPts val="50"/>
              </a:spcAft>
              <a:buClrTx/>
              <a:buSzTx/>
              <a:buFontTx/>
              <a:buNone/>
              <a:tabLst/>
              <a:defRPr/>
            </a:pPr>
            <a:r>
              <a:rPr kumimoji="1" lang="ja-JP" altLang="en-US" sz="1600" b="1" i="0" u="none" strike="noStrike" kern="1200" cap="none" spc="-30" normalizeH="0" baseline="0" noProof="0" dirty="0">
                <a:ln>
                  <a:noFill/>
                </a:ln>
                <a:solidFill>
                  <a:srgbClr val="FF0000"/>
                </a:solidFill>
                <a:effectLst/>
                <a:uLnTx/>
                <a:uFillTx/>
                <a:latin typeface="メイリオ" panose="020B0604030504040204" pitchFamily="50" charset="-128"/>
                <a:ea typeface="メイリオ" panose="020B0604030504040204" pitchFamily="50" charset="-128"/>
              </a:rPr>
              <a:t>離婚した</a:t>
            </a:r>
            <a:r>
              <a:rPr kumimoji="1" lang="ja-JP" altLang="en-US" sz="1000" b="1" i="0" u="none" strike="noStrike" kern="1200" cap="none" spc="-30" normalizeH="0" baseline="0" noProof="0" dirty="0">
                <a:ln>
                  <a:noFill/>
                </a:ln>
                <a:solidFill>
                  <a:srgbClr val="FF0000"/>
                </a:solidFill>
                <a:effectLst/>
                <a:uLnTx/>
                <a:uFillTx/>
                <a:latin typeface="メイリオ" panose="020B0604030504040204" pitchFamily="50" charset="-128"/>
                <a:ea typeface="メイリオ" panose="020B0604030504040204" pitchFamily="50" charset="-128"/>
              </a:rPr>
              <a:t> </a:t>
            </a:r>
            <a:r>
              <a:rPr kumimoji="1" lang="en-US" altLang="ja-JP" sz="1600" b="1" i="0" u="none" strike="noStrike" kern="1200" cap="none" spc="-30" normalizeH="0" baseline="0" noProof="0" dirty="0">
                <a:ln>
                  <a:noFill/>
                </a:ln>
                <a:solidFill>
                  <a:srgbClr val="FF0000"/>
                </a:solidFill>
                <a:effectLst/>
                <a:uLnTx/>
                <a:uFillTx/>
                <a:latin typeface="メイリオ" panose="020B0604030504040204" pitchFamily="50" charset="-128"/>
                <a:ea typeface="メイリオ" panose="020B0604030504040204" pitchFamily="50" charset="-128"/>
              </a:rPr>
              <a:t>(</a:t>
            </a:r>
            <a:r>
              <a:rPr kumimoji="1" lang="ja-JP" altLang="en-US" sz="1600" b="1" i="0" u="none" strike="noStrike" kern="1200" cap="none" spc="-30" normalizeH="0" baseline="0" noProof="0" dirty="0">
                <a:ln>
                  <a:noFill/>
                </a:ln>
                <a:solidFill>
                  <a:srgbClr val="FF0000"/>
                </a:solidFill>
                <a:effectLst/>
                <a:uLnTx/>
                <a:uFillTx/>
                <a:latin typeface="メイリオ" panose="020B0604030504040204" pitchFamily="50" charset="-128"/>
                <a:ea typeface="メイリオ" panose="020B0604030504040204" pitchFamily="50" charset="-128"/>
              </a:rPr>
              <a:t>又は協議中の</a:t>
            </a:r>
            <a:r>
              <a:rPr kumimoji="1" lang="en-US" altLang="ja-JP" sz="1600" b="1" i="0" u="none" strike="noStrike" kern="1200" cap="none" spc="-30" normalizeH="0" baseline="0" noProof="0" dirty="0">
                <a:ln>
                  <a:noFill/>
                </a:ln>
                <a:solidFill>
                  <a:srgbClr val="FF0000"/>
                </a:solidFill>
                <a:effectLst/>
                <a:uLnTx/>
                <a:uFillTx/>
                <a:latin typeface="メイリオ" panose="020B0604030504040204" pitchFamily="50" charset="-128"/>
                <a:ea typeface="メイリオ" panose="020B0604030504040204" pitchFamily="50" charset="-128"/>
              </a:rPr>
              <a:t>)</a:t>
            </a:r>
            <a:r>
              <a:rPr kumimoji="1" lang="en-US" altLang="ja-JP" sz="1000" b="1" i="0" u="none" strike="noStrike" kern="1200" cap="none" spc="-30" normalizeH="0" baseline="0" noProof="0" dirty="0">
                <a:ln>
                  <a:noFill/>
                </a:ln>
                <a:solidFill>
                  <a:srgbClr val="FF0000"/>
                </a:solidFill>
                <a:effectLst/>
                <a:uLnTx/>
                <a:uFillTx/>
                <a:latin typeface="メイリオ" panose="020B0604030504040204" pitchFamily="50" charset="-128"/>
                <a:ea typeface="メイリオ" panose="020B0604030504040204" pitchFamily="50" charset="-128"/>
              </a:rPr>
              <a:t> </a:t>
            </a:r>
            <a:r>
              <a:rPr kumimoji="1" lang="ja-JP" altLang="en-US" sz="1600" b="1" i="0" u="none" strike="noStrike" kern="1200" cap="none" spc="-30" normalizeH="0" baseline="0" noProof="0" dirty="0">
                <a:ln>
                  <a:noFill/>
                </a:ln>
                <a:solidFill>
                  <a:srgbClr val="FF0000"/>
                </a:solidFill>
                <a:effectLst/>
                <a:uLnTx/>
                <a:uFillTx/>
                <a:latin typeface="メイリオ" panose="020B0604030504040204" pitchFamily="50" charset="-128"/>
                <a:ea typeface="メイリオ" panose="020B0604030504040204" pitchFamily="50" charset="-128"/>
              </a:rPr>
              <a:t>方、ＤＶ避難中の方へ</a:t>
            </a:r>
          </a:p>
        </p:txBody>
      </p:sp>
      <p:sp>
        <p:nvSpPr>
          <p:cNvPr id="74" name="正方形/長方形 73">
            <a:extLst>
              <a:ext uri="{FF2B5EF4-FFF2-40B4-BE49-F238E27FC236}">
                <a16:creationId xmlns:a16="http://schemas.microsoft.com/office/drawing/2014/main" id="{8BCE861F-4D2A-654B-BA67-A868CF918543}"/>
              </a:ext>
            </a:extLst>
          </p:cNvPr>
          <p:cNvSpPr/>
          <p:nvPr/>
        </p:nvSpPr>
        <p:spPr>
          <a:xfrm>
            <a:off x="379144" y="4277917"/>
            <a:ext cx="118462" cy="354854"/>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メイリオ" panose="020B0604030504040204" pitchFamily="50" charset="-128"/>
              <a:ea typeface="メイリオ" panose="020B0604030504040204" pitchFamily="50" charset="-128"/>
            </a:endParaRPr>
          </a:p>
        </p:txBody>
      </p:sp>
      <p:sp>
        <p:nvSpPr>
          <p:cNvPr id="75" name="テキスト ボックス 74">
            <a:extLst>
              <a:ext uri="{FF2B5EF4-FFF2-40B4-BE49-F238E27FC236}">
                <a16:creationId xmlns:a16="http://schemas.microsoft.com/office/drawing/2014/main" id="{392AB177-6C69-7142-A1DF-8AA73B0697F9}"/>
              </a:ext>
            </a:extLst>
          </p:cNvPr>
          <p:cNvSpPr txBox="1"/>
          <p:nvPr/>
        </p:nvSpPr>
        <p:spPr>
          <a:xfrm>
            <a:off x="477922" y="4289497"/>
            <a:ext cx="6013689" cy="338554"/>
          </a:xfrm>
          <a:prstGeom prst="rect">
            <a:avLst/>
          </a:prstGeom>
          <a:solidFill>
            <a:schemeClr val="accent2">
              <a:lumMod val="20000"/>
              <a:lumOff val="80000"/>
            </a:schemeClr>
          </a:solid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rPr>
              <a:t>子育て世帯生活支援特別給付金の概要</a:t>
            </a:r>
            <a:endParaRPr kumimoji="1" lang="ja-JP" altLang="en-US" sz="14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endParaRPr>
          </a:p>
        </p:txBody>
      </p:sp>
      <p:sp>
        <p:nvSpPr>
          <p:cNvPr id="16" name="正方形/長方形 15">
            <a:extLst>
              <a:ext uri="{FF2B5EF4-FFF2-40B4-BE49-F238E27FC236}">
                <a16:creationId xmlns:a16="http://schemas.microsoft.com/office/drawing/2014/main" id="{9622FD6E-43A4-F042-AC1F-5D16D2B233A9}"/>
              </a:ext>
            </a:extLst>
          </p:cNvPr>
          <p:cNvSpPr/>
          <p:nvPr/>
        </p:nvSpPr>
        <p:spPr>
          <a:xfrm>
            <a:off x="379142" y="6900115"/>
            <a:ext cx="6092949" cy="1134077"/>
          </a:xfrm>
          <a:prstGeom prst="rect">
            <a:avLst/>
          </a:prstGeom>
          <a:solidFill>
            <a:srgbClr val="EEF7FD"/>
          </a:solidFill>
          <a:ln w="9525">
            <a:solidFill>
              <a:srgbClr val="00A0E8"/>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メイリオ" panose="020B0604030504040204" pitchFamily="50" charset="-128"/>
              <a:ea typeface="メイリオ" panose="020B0604030504040204" pitchFamily="50" charset="-128"/>
            </a:endParaRPr>
          </a:p>
        </p:txBody>
      </p:sp>
      <p:sp>
        <p:nvSpPr>
          <p:cNvPr id="72" name="角丸四角形 71">
            <a:extLst>
              <a:ext uri="{FF2B5EF4-FFF2-40B4-BE49-F238E27FC236}">
                <a16:creationId xmlns:a16="http://schemas.microsoft.com/office/drawing/2014/main" id="{FA798135-2A01-B84E-9CCB-16C45268ADDD}"/>
              </a:ext>
            </a:extLst>
          </p:cNvPr>
          <p:cNvSpPr/>
          <p:nvPr/>
        </p:nvSpPr>
        <p:spPr>
          <a:xfrm>
            <a:off x="438374" y="7192171"/>
            <a:ext cx="6005611" cy="784188"/>
          </a:xfrm>
          <a:prstGeom prst="roundRect">
            <a:avLst>
              <a:gd name="adj" fmla="val 13246"/>
            </a:avLst>
          </a:prstGeom>
          <a:solidFill>
            <a:schemeClr val="bg1"/>
          </a:solidFill>
          <a:ln w="6350">
            <a:solidFill>
              <a:schemeClr val="tx1"/>
            </a:solidFill>
            <a:prstDash val="dash"/>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メイリオ" panose="020B0604030504040204" pitchFamily="50" charset="-128"/>
              <a:ea typeface="メイリオ" panose="020B0604030504040204" pitchFamily="50" charset="-128"/>
            </a:endParaRPr>
          </a:p>
        </p:txBody>
      </p:sp>
      <p:sp>
        <p:nvSpPr>
          <p:cNvPr id="6" name="テキスト ボックス 5"/>
          <p:cNvSpPr txBox="1"/>
          <p:nvPr/>
        </p:nvSpPr>
        <p:spPr>
          <a:xfrm>
            <a:off x="477922" y="6908218"/>
            <a:ext cx="2074766" cy="307777"/>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400" b="1" i="0" u="sng" strike="noStrike" kern="1200" cap="none" spc="0" normalizeH="0" baseline="0" noProof="0" dirty="0">
                <a:ln>
                  <a:noFill/>
                </a:ln>
                <a:solidFill>
                  <a:srgbClr val="0070C0"/>
                </a:solidFill>
                <a:effectLst/>
                <a:uLnTx/>
                <a:uFillTx/>
                <a:latin typeface="メイリオ" panose="020B0604030504040204" pitchFamily="50" charset="-128"/>
                <a:ea typeface="メイリオ" panose="020B0604030504040204" pitchFamily="50" charset="-128"/>
              </a:rPr>
              <a:t>（ひとり親世帯分）</a:t>
            </a:r>
          </a:p>
        </p:txBody>
      </p:sp>
      <p:sp>
        <p:nvSpPr>
          <p:cNvPr id="80" name="テキスト ボックス 79">
            <a:extLst>
              <a:ext uri="{FF2B5EF4-FFF2-40B4-BE49-F238E27FC236}">
                <a16:creationId xmlns:a16="http://schemas.microsoft.com/office/drawing/2014/main" id="{8741555D-1E53-A948-90AC-2C66DB38892C}"/>
              </a:ext>
            </a:extLst>
          </p:cNvPr>
          <p:cNvSpPr txBox="1"/>
          <p:nvPr/>
        </p:nvSpPr>
        <p:spPr>
          <a:xfrm>
            <a:off x="759035" y="7219774"/>
            <a:ext cx="5684947" cy="697627"/>
          </a:xfrm>
          <a:prstGeom prst="rect">
            <a:avLst/>
          </a:prstGeom>
          <a:noFill/>
        </p:spPr>
        <p:txBody>
          <a:bodyPr wrap="square" rtlCol="0">
            <a:spAutoFit/>
          </a:bodyPr>
          <a:lstStyle/>
          <a:p>
            <a:pPr marL="0" marR="0" lvl="0" indent="0" algn="l" defTabSz="457200" rtl="0" eaLnBrk="1" fontAlgn="auto" latinLnBrk="0" hangingPunct="1">
              <a:lnSpc>
                <a:spcPct val="100000"/>
              </a:lnSpc>
              <a:spcBef>
                <a:spcPts val="50"/>
              </a:spcBef>
              <a:spcAft>
                <a:spcPts val="50"/>
              </a:spcAft>
              <a:buClrTx/>
              <a:buSzTx/>
              <a:buFontTx/>
              <a:buNone/>
              <a:tabLst/>
              <a:defRPr/>
            </a:pPr>
            <a:r>
              <a:rPr kumimoji="1" lang="ja-JP" altLang="en-US" sz="1200" b="1" i="0" u="sng" strike="noStrike" kern="1200" cap="none" spc="200" normalizeH="0" baseline="0" noProof="0" dirty="0">
                <a:ln>
                  <a:noFill/>
                </a:ln>
                <a:solidFill>
                  <a:srgbClr val="FF0000"/>
                </a:solidFill>
                <a:effectLst/>
                <a:uLnTx/>
                <a:uFillTx/>
                <a:latin typeface="メイリオ" panose="020B0604030504040204" pitchFamily="50" charset="-128"/>
                <a:ea typeface="メイリオ" panose="020B0604030504040204" pitchFamily="50" charset="-128"/>
              </a:rPr>
              <a:t>令和５年</a:t>
            </a:r>
            <a:r>
              <a:rPr lang="ja-JP" altLang="en-US" sz="1200" b="1" u="sng" spc="200" dirty="0">
                <a:solidFill>
                  <a:srgbClr val="FF0000"/>
                </a:solidFill>
                <a:latin typeface="メイリオ" panose="020B0604030504040204" pitchFamily="50" charset="-128"/>
                <a:ea typeface="メイリオ" panose="020B0604030504040204" pitchFamily="50" charset="-128"/>
              </a:rPr>
              <a:t>３</a:t>
            </a:r>
            <a:r>
              <a:rPr kumimoji="1" lang="ja-JP" altLang="en-US" sz="1200" b="1" i="0" u="sng" strike="noStrike" kern="1200" cap="none" spc="200" normalizeH="0" baseline="0" noProof="0" dirty="0">
                <a:ln>
                  <a:noFill/>
                </a:ln>
                <a:solidFill>
                  <a:srgbClr val="FF0000"/>
                </a:solidFill>
                <a:effectLst/>
                <a:uLnTx/>
                <a:uFillTx/>
                <a:latin typeface="メイリオ" panose="020B0604030504040204" pitchFamily="50" charset="-128"/>
                <a:ea typeface="メイリオ" panose="020B0604030504040204" pitchFamily="50" charset="-128"/>
              </a:rPr>
              <a:t>月分児童扶養手当受給者</a:t>
            </a:r>
            <a:endParaRPr kumimoji="1" lang="en-US" altLang="ja-JP" sz="1200" b="0" i="0" u="none" strike="noStrike" kern="1200" cap="none" spc="20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endParaRPr>
          </a:p>
          <a:p>
            <a:pPr marL="0" marR="0" lvl="0" indent="0" algn="l" defTabSz="457200" rtl="0" eaLnBrk="1" fontAlgn="auto" latinLnBrk="0" hangingPunct="1">
              <a:lnSpc>
                <a:spcPct val="100000"/>
              </a:lnSpc>
              <a:spcBef>
                <a:spcPts val="50"/>
              </a:spcBef>
              <a:spcAft>
                <a:spcPts val="5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rPr>
              <a:t>公的年金等の受給により令和</a:t>
            </a:r>
            <a:r>
              <a:rPr lang="ja-JP" altLang="en-US" sz="1200" dirty="0">
                <a:solidFill>
                  <a:prstClr val="black"/>
                </a:solidFill>
                <a:latin typeface="メイリオ" panose="020B0604030504040204" pitchFamily="50" charset="-128"/>
                <a:ea typeface="メイリオ" panose="020B0604030504040204" pitchFamily="50" charset="-128"/>
              </a:rPr>
              <a:t>５</a:t>
            </a:r>
            <a:r>
              <a:rPr kumimoji="1" lang="ja-JP" altLang="en-US"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rPr>
              <a:t>年</a:t>
            </a:r>
            <a:r>
              <a:rPr lang="ja-JP" altLang="en-US" sz="1200" dirty="0">
                <a:solidFill>
                  <a:prstClr val="black"/>
                </a:solidFill>
                <a:latin typeface="メイリオ" panose="020B0604030504040204" pitchFamily="50" charset="-128"/>
                <a:ea typeface="メイリオ" panose="020B0604030504040204" pitchFamily="50" charset="-128"/>
              </a:rPr>
              <a:t>３</a:t>
            </a:r>
            <a:r>
              <a:rPr kumimoji="1" lang="ja-JP" altLang="en-US"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rPr>
              <a:t>月分児童扶養手当の支給を受けていない方</a:t>
            </a:r>
          </a:p>
          <a:p>
            <a:pPr marL="0" marR="0" lvl="0" indent="0" algn="l" defTabSz="457200" rtl="0" eaLnBrk="1" fontAlgn="auto" latinLnBrk="0" hangingPunct="1">
              <a:lnSpc>
                <a:spcPct val="100000"/>
              </a:lnSpc>
              <a:spcBef>
                <a:spcPts val="50"/>
              </a:spcBef>
              <a:spcAft>
                <a:spcPts val="50"/>
              </a:spcAft>
              <a:buClrTx/>
              <a:buSzTx/>
              <a:buFontTx/>
              <a:buNone/>
              <a:tabLst/>
              <a:defRPr/>
            </a:pPr>
            <a:r>
              <a:rPr kumimoji="1" lang="ja-JP" altLang="en-US" sz="1200" b="0" i="0" u="none" strike="noStrike" kern="1200" cap="none" spc="15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rPr>
              <a:t>家計が急変し収入が①と同水準となっている方</a:t>
            </a:r>
          </a:p>
        </p:txBody>
      </p:sp>
      <p:sp>
        <p:nvSpPr>
          <p:cNvPr id="81" name="テキスト ボックス 80">
            <a:extLst>
              <a:ext uri="{FF2B5EF4-FFF2-40B4-BE49-F238E27FC236}">
                <a16:creationId xmlns:a16="http://schemas.microsoft.com/office/drawing/2014/main" id="{8741555D-1E53-A948-90AC-2C66DB38892C}"/>
              </a:ext>
            </a:extLst>
          </p:cNvPr>
          <p:cNvSpPr txBox="1"/>
          <p:nvPr/>
        </p:nvSpPr>
        <p:spPr>
          <a:xfrm>
            <a:off x="498398" y="7221806"/>
            <a:ext cx="521277" cy="697627"/>
          </a:xfrm>
          <a:prstGeom prst="rect">
            <a:avLst/>
          </a:prstGeom>
          <a:noFill/>
        </p:spPr>
        <p:txBody>
          <a:bodyPr wrap="square" rtlCol="0">
            <a:spAutoFit/>
          </a:bodyPr>
          <a:lstStyle/>
          <a:p>
            <a:pPr marL="0" marR="0" lvl="0" indent="0" algn="l" defTabSz="457200" rtl="0" eaLnBrk="1" fontAlgn="auto" latinLnBrk="0" hangingPunct="1">
              <a:lnSpc>
                <a:spcPct val="100000"/>
              </a:lnSpc>
              <a:spcBef>
                <a:spcPts val="50"/>
              </a:spcBef>
              <a:spcAft>
                <a:spcPts val="5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rPr>
              <a:t>①</a:t>
            </a:r>
            <a:endParaRPr kumimoji="1" lang="en-US" altLang="ja-JP"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endParaRPr>
          </a:p>
          <a:p>
            <a:pPr marL="0" marR="0" lvl="0" indent="0" algn="l" defTabSz="457200" rtl="0" eaLnBrk="1" fontAlgn="auto" latinLnBrk="0" hangingPunct="1">
              <a:lnSpc>
                <a:spcPct val="100000"/>
              </a:lnSpc>
              <a:spcBef>
                <a:spcPts val="50"/>
              </a:spcBef>
              <a:spcAft>
                <a:spcPts val="50"/>
              </a:spcAft>
              <a:buClrTx/>
              <a:buSzTx/>
              <a:buFontTx/>
              <a:buNone/>
              <a:tabLst/>
              <a:defRPr/>
            </a:pPr>
            <a:r>
              <a:rPr kumimoji="1" lang="ja-JP" altLang="en-US" sz="1200" b="0" i="0" u="none" strike="noStrike" kern="1200" cap="none" spc="10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rPr>
              <a:t>②</a:t>
            </a:r>
            <a:endParaRPr kumimoji="1" lang="en-US" altLang="ja-JP" sz="1200" b="0" i="0" u="none" strike="noStrike" kern="1200" cap="none" spc="10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endParaRPr>
          </a:p>
          <a:p>
            <a:pPr marL="0" marR="0" lvl="0" indent="0" algn="l" defTabSz="457200" rtl="0" eaLnBrk="1" fontAlgn="auto" latinLnBrk="0" hangingPunct="1">
              <a:lnSpc>
                <a:spcPct val="100000"/>
              </a:lnSpc>
              <a:spcBef>
                <a:spcPts val="50"/>
              </a:spcBef>
              <a:spcAft>
                <a:spcPts val="50"/>
              </a:spcAft>
              <a:buClrTx/>
              <a:buSzTx/>
              <a:buFontTx/>
              <a:buNone/>
              <a:tabLst/>
              <a:defRPr/>
            </a:pPr>
            <a:r>
              <a:rPr kumimoji="1" lang="ja-JP" altLang="en-US" sz="1200" b="0" i="0" u="none" strike="noStrike" kern="1200" cap="none" spc="10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rPr>
              <a:t>③</a:t>
            </a:r>
          </a:p>
        </p:txBody>
      </p:sp>
      <p:sp>
        <p:nvSpPr>
          <p:cNvPr id="89" name="正方形/長方形 88">
            <a:extLst>
              <a:ext uri="{FF2B5EF4-FFF2-40B4-BE49-F238E27FC236}">
                <a16:creationId xmlns:a16="http://schemas.microsoft.com/office/drawing/2014/main" id="{9622FD6E-43A4-F042-AC1F-5D16D2B233A9}"/>
              </a:ext>
            </a:extLst>
          </p:cNvPr>
          <p:cNvSpPr/>
          <p:nvPr/>
        </p:nvSpPr>
        <p:spPr>
          <a:xfrm>
            <a:off x="379143" y="4967714"/>
            <a:ext cx="6112467" cy="1905045"/>
          </a:xfrm>
          <a:prstGeom prst="rect">
            <a:avLst/>
          </a:prstGeom>
          <a:solidFill>
            <a:srgbClr val="EEF7FD"/>
          </a:solidFill>
          <a:ln w="9525">
            <a:solidFill>
              <a:srgbClr val="00A0E8"/>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spcBef>
                <a:spcPts val="70"/>
              </a:spcBef>
              <a:spcAft>
                <a:spcPts val="70"/>
              </a:spcAft>
            </a:pPr>
            <a:r>
              <a:rPr kumimoji="1" lang="ja-JP" altLang="en-US" sz="1800" spc="100" dirty="0">
                <a:latin typeface="メイリオ" panose="020B0604030504040204" pitchFamily="50" charset="-128"/>
                <a:ea typeface="メイリオ" panose="020B0604030504040204" pitchFamily="50" charset="-128"/>
              </a:rPr>
              <a:t>の収入となった方</a:t>
            </a:r>
          </a:p>
        </p:txBody>
      </p:sp>
      <p:sp>
        <p:nvSpPr>
          <p:cNvPr id="88" name="角丸四角形 87">
            <a:extLst>
              <a:ext uri="{FF2B5EF4-FFF2-40B4-BE49-F238E27FC236}">
                <a16:creationId xmlns:a16="http://schemas.microsoft.com/office/drawing/2014/main" id="{FA798135-2A01-B84E-9CCB-16C45268ADDD}"/>
              </a:ext>
            </a:extLst>
          </p:cNvPr>
          <p:cNvSpPr/>
          <p:nvPr/>
        </p:nvSpPr>
        <p:spPr>
          <a:xfrm>
            <a:off x="438375" y="5556356"/>
            <a:ext cx="6005611" cy="284429"/>
          </a:xfrm>
          <a:prstGeom prst="roundRect">
            <a:avLst>
              <a:gd name="adj" fmla="val 14676"/>
            </a:avLst>
          </a:prstGeom>
          <a:solidFill>
            <a:schemeClr val="bg1"/>
          </a:solidFill>
          <a:ln w="6350">
            <a:solidFill>
              <a:schemeClr val="tx1"/>
            </a:solidFill>
            <a:prstDash val="dash"/>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メイリオ" panose="020B0604030504040204" pitchFamily="50" charset="-128"/>
              <a:ea typeface="メイリオ" panose="020B0604030504040204" pitchFamily="50" charset="-128"/>
            </a:endParaRPr>
          </a:p>
        </p:txBody>
      </p:sp>
      <p:sp>
        <p:nvSpPr>
          <p:cNvPr id="73" name="角丸四角形 72">
            <a:extLst>
              <a:ext uri="{FF2B5EF4-FFF2-40B4-BE49-F238E27FC236}">
                <a16:creationId xmlns:a16="http://schemas.microsoft.com/office/drawing/2014/main" id="{5DFAC3EE-2264-AF41-A48C-669E11EA4EC1}"/>
              </a:ext>
            </a:extLst>
          </p:cNvPr>
          <p:cNvSpPr/>
          <p:nvPr/>
        </p:nvSpPr>
        <p:spPr>
          <a:xfrm>
            <a:off x="438375" y="5924185"/>
            <a:ext cx="6005611" cy="931281"/>
          </a:xfrm>
          <a:prstGeom prst="roundRect">
            <a:avLst>
              <a:gd name="adj" fmla="val 13500"/>
            </a:avLst>
          </a:prstGeom>
          <a:solidFill>
            <a:schemeClr val="bg1"/>
          </a:solidFill>
          <a:ln w="6350">
            <a:solidFill>
              <a:schemeClr val="tx1"/>
            </a:solidFill>
            <a:prstDash val="dash"/>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メイリオ" panose="020B0604030504040204" pitchFamily="50" charset="-128"/>
              <a:ea typeface="メイリオ" panose="020B0604030504040204" pitchFamily="50" charset="-128"/>
            </a:endParaRPr>
          </a:p>
        </p:txBody>
      </p:sp>
      <p:sp>
        <p:nvSpPr>
          <p:cNvPr id="43" name="テキスト ボックス 42">
            <a:extLst>
              <a:ext uri="{FF2B5EF4-FFF2-40B4-BE49-F238E27FC236}">
                <a16:creationId xmlns:a16="http://schemas.microsoft.com/office/drawing/2014/main" id="{8741555D-1E53-A948-90AC-2C66DB38892C}"/>
              </a:ext>
            </a:extLst>
          </p:cNvPr>
          <p:cNvSpPr txBox="1"/>
          <p:nvPr/>
        </p:nvSpPr>
        <p:spPr>
          <a:xfrm>
            <a:off x="691638" y="5578349"/>
            <a:ext cx="4898320" cy="276999"/>
          </a:xfrm>
          <a:prstGeom prst="rect">
            <a:avLst/>
          </a:prstGeom>
          <a:noFill/>
        </p:spPr>
        <p:txBody>
          <a:bodyPr wrap="square" rtlCol="0">
            <a:spAutoFit/>
          </a:bodyPr>
          <a:lstStyle/>
          <a:p>
            <a:pPr algn="dist" defTabSz="457200">
              <a:spcBef>
                <a:spcPts val="50"/>
              </a:spcBef>
              <a:spcAft>
                <a:spcPts val="50"/>
              </a:spcAft>
            </a:pPr>
            <a:r>
              <a:rPr kumimoji="1" lang="ja-JP" altLang="en-US" sz="1200" b="1" u="sng" dirty="0">
                <a:solidFill>
                  <a:srgbClr val="FF0000"/>
                </a:solidFill>
                <a:latin typeface="メイリオ" panose="020B0604030504040204" pitchFamily="50" charset="-128"/>
                <a:ea typeface="メイリオ" panose="020B0604030504040204" pitchFamily="50" charset="-128"/>
              </a:rPr>
              <a:t>令和４年度子育て世帯生活支援特別給付金の支給対象者</a:t>
            </a:r>
            <a:r>
              <a:rPr kumimoji="1" lang="ja-JP" altLang="en-US" sz="1100" dirty="0">
                <a:latin typeface="メイリオ" panose="020B0604030504040204" pitchFamily="50" charset="-128"/>
                <a:ea typeface="メイリオ" panose="020B0604030504040204" pitchFamily="50" charset="-128"/>
              </a:rPr>
              <a:t>であった方</a:t>
            </a:r>
            <a:endParaRPr kumimoji="1" lang="ja-JP" altLang="en-US" sz="1200" b="0" i="0" u="none" strike="noStrike" kern="1200" cap="none" spc="10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endParaRPr>
          </a:p>
        </p:txBody>
      </p:sp>
      <p:sp>
        <p:nvSpPr>
          <p:cNvPr id="44" name="正方形/長方形 43">
            <a:extLst>
              <a:ext uri="{FF2B5EF4-FFF2-40B4-BE49-F238E27FC236}">
                <a16:creationId xmlns:a16="http://schemas.microsoft.com/office/drawing/2014/main" id="{F71F8146-9973-214B-AD86-6C769D3AD68B}"/>
              </a:ext>
            </a:extLst>
          </p:cNvPr>
          <p:cNvSpPr/>
          <p:nvPr/>
        </p:nvSpPr>
        <p:spPr>
          <a:xfrm>
            <a:off x="467483" y="5558133"/>
            <a:ext cx="338554" cy="276999"/>
          </a:xfrm>
          <a:prstGeom prst="rect">
            <a:avLst/>
          </a:prstGeom>
        </p:spPr>
        <p:txBody>
          <a:bodyPr wrap="non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rPr>
              <a:t>①</a:t>
            </a:r>
          </a:p>
        </p:txBody>
      </p:sp>
      <p:sp>
        <p:nvSpPr>
          <p:cNvPr id="45" name="正方形/長方形 44">
            <a:extLst>
              <a:ext uri="{FF2B5EF4-FFF2-40B4-BE49-F238E27FC236}">
                <a16:creationId xmlns:a16="http://schemas.microsoft.com/office/drawing/2014/main" id="{C49468AF-B7E6-3643-A3F8-07259251C7E6}"/>
              </a:ext>
            </a:extLst>
          </p:cNvPr>
          <p:cNvSpPr/>
          <p:nvPr/>
        </p:nvSpPr>
        <p:spPr>
          <a:xfrm>
            <a:off x="479883" y="6252766"/>
            <a:ext cx="370148" cy="276999"/>
          </a:xfrm>
          <a:prstGeom prst="rect">
            <a:avLst/>
          </a:prstGeom>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rPr>
              <a:t>②</a:t>
            </a:r>
            <a:endParaRPr kumimoji="0" lang="ja-JP" altLang="en-US"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endParaRPr>
          </a:p>
        </p:txBody>
      </p:sp>
      <p:sp>
        <p:nvSpPr>
          <p:cNvPr id="46" name="テキスト ボックス 45">
            <a:extLst>
              <a:ext uri="{FF2B5EF4-FFF2-40B4-BE49-F238E27FC236}">
                <a16:creationId xmlns:a16="http://schemas.microsoft.com/office/drawing/2014/main" id="{E9E6C6C0-29FA-3F42-9B37-0CB5F604316E}"/>
              </a:ext>
            </a:extLst>
          </p:cNvPr>
          <p:cNvSpPr txBox="1"/>
          <p:nvPr/>
        </p:nvSpPr>
        <p:spPr>
          <a:xfrm>
            <a:off x="877196" y="5934604"/>
            <a:ext cx="5542429" cy="461665"/>
          </a:xfrm>
          <a:prstGeom prst="rect">
            <a:avLst/>
          </a:prstGeom>
          <a:noFill/>
        </p:spPr>
        <p:txBody>
          <a:bodyPr wrap="square" rtlCol="0">
            <a:spAutoFit/>
          </a:bodyPr>
          <a:lstStyle/>
          <a:p>
            <a:pPr>
              <a:spcBef>
                <a:spcPts val="50"/>
              </a:spcBef>
              <a:spcAft>
                <a:spcPts val="50"/>
              </a:spcAft>
            </a:pPr>
            <a:r>
              <a:rPr kumimoji="1" lang="ja-JP" altLang="en-US" sz="1200" dirty="0">
                <a:latin typeface="メイリオ" panose="020B0604030504040204" pitchFamily="50" charset="-128"/>
                <a:ea typeface="メイリオ" panose="020B0604030504040204" pitchFamily="50" charset="-128"/>
              </a:rPr>
              <a:t>■令和５年３月</a:t>
            </a:r>
            <a:r>
              <a:rPr kumimoji="1" lang="en-US" altLang="ja-JP" sz="1200" dirty="0">
                <a:latin typeface="メイリオ" panose="020B0604030504040204" pitchFamily="50" charset="-128"/>
                <a:ea typeface="メイリオ" panose="020B0604030504040204" pitchFamily="50" charset="-128"/>
              </a:rPr>
              <a:t>31</a:t>
            </a:r>
            <a:r>
              <a:rPr kumimoji="1" lang="ja-JP" altLang="en-US" sz="1200" dirty="0">
                <a:latin typeface="メイリオ" panose="020B0604030504040204" pitchFamily="50" charset="-128"/>
                <a:ea typeface="メイリオ" panose="020B0604030504040204" pitchFamily="50" charset="-128"/>
              </a:rPr>
              <a:t>日時点で</a:t>
            </a:r>
            <a:r>
              <a:rPr kumimoji="1" lang="en-US" altLang="ja-JP" sz="1200" b="1" u="sng" dirty="0">
                <a:solidFill>
                  <a:srgbClr val="FF0000"/>
                </a:solidFill>
                <a:latin typeface="メイリオ" panose="020B0604030504040204" pitchFamily="50" charset="-128"/>
                <a:ea typeface="メイリオ" panose="020B0604030504040204" pitchFamily="50" charset="-128"/>
              </a:rPr>
              <a:t>18</a:t>
            </a:r>
            <a:r>
              <a:rPr kumimoji="1" lang="ja-JP" altLang="en-US" sz="1200" b="1" u="sng" dirty="0">
                <a:solidFill>
                  <a:srgbClr val="FF0000"/>
                </a:solidFill>
                <a:latin typeface="メイリオ" panose="020B0604030504040204" pitchFamily="50" charset="-128"/>
                <a:ea typeface="メイリオ" panose="020B0604030504040204" pitchFamily="50" charset="-128"/>
              </a:rPr>
              <a:t>歳未満の児童</a:t>
            </a:r>
            <a:r>
              <a:rPr kumimoji="1" lang="en-US" altLang="ja-JP" sz="1200" dirty="0">
                <a:latin typeface="メイリオ" panose="020B0604030504040204" pitchFamily="50" charset="-128"/>
                <a:ea typeface="メイリオ" panose="020B0604030504040204" pitchFamily="50" charset="-128"/>
              </a:rPr>
              <a:t>(</a:t>
            </a:r>
            <a:r>
              <a:rPr kumimoji="1" lang="ja-JP" altLang="en-US" sz="1200" dirty="0">
                <a:latin typeface="メイリオ" panose="020B0604030504040204" pitchFamily="50" charset="-128"/>
                <a:ea typeface="メイリオ" panose="020B0604030504040204" pitchFamily="50" charset="-128"/>
              </a:rPr>
              <a:t>障害児の場合</a:t>
            </a:r>
            <a:r>
              <a:rPr kumimoji="1" lang="en-US" altLang="ja-JP" sz="1200" dirty="0">
                <a:latin typeface="メイリオ" panose="020B0604030504040204" pitchFamily="50" charset="-128"/>
                <a:ea typeface="メイリオ" panose="020B0604030504040204" pitchFamily="50" charset="-128"/>
              </a:rPr>
              <a:t>､</a:t>
            </a:r>
            <a:r>
              <a:rPr kumimoji="1" lang="en-US" altLang="ja-JP" sz="1200" b="1" u="sng" dirty="0">
                <a:solidFill>
                  <a:srgbClr val="FF0000"/>
                </a:solidFill>
                <a:latin typeface="メイリオ" panose="020B0604030504040204" pitchFamily="50" charset="-128"/>
                <a:ea typeface="メイリオ" panose="020B0604030504040204" pitchFamily="50" charset="-128"/>
              </a:rPr>
              <a:t>20</a:t>
            </a:r>
            <a:r>
              <a:rPr kumimoji="1" lang="ja-JP" altLang="en-US" sz="1200" b="1" u="sng" dirty="0">
                <a:solidFill>
                  <a:srgbClr val="FF0000"/>
                </a:solidFill>
                <a:latin typeface="メイリオ" panose="020B0604030504040204" pitchFamily="50" charset="-128"/>
                <a:ea typeface="メイリオ" panose="020B0604030504040204" pitchFamily="50" charset="-128"/>
              </a:rPr>
              <a:t>歳未満</a:t>
            </a:r>
            <a:r>
              <a:rPr kumimoji="1" lang="en-US" altLang="ja-JP" sz="1200" dirty="0">
                <a:latin typeface="メイリオ" panose="020B0604030504040204" pitchFamily="50" charset="-128"/>
                <a:ea typeface="メイリオ" panose="020B0604030504040204" pitchFamily="50" charset="-128"/>
              </a:rPr>
              <a:t>)</a:t>
            </a:r>
            <a:r>
              <a:rPr kumimoji="1" lang="ja-JP" altLang="en-US" sz="1200" spc="100" dirty="0">
                <a:latin typeface="メイリオ" panose="020B0604030504040204" pitchFamily="50" charset="-128"/>
                <a:ea typeface="メイリオ" panose="020B0604030504040204" pitchFamily="50" charset="-128"/>
              </a:rPr>
              <a:t>を養育する父母等</a:t>
            </a:r>
            <a:r>
              <a:rPr kumimoji="1" lang="ja-JP" altLang="en-US" sz="1200" dirty="0">
                <a:solidFill>
                  <a:srgbClr val="FF0000"/>
                </a:solidFill>
                <a:latin typeface="メイリオ" panose="020B0604030504040204" pitchFamily="50" charset="-128"/>
                <a:ea typeface="メイリオ" panose="020B0604030504040204" pitchFamily="50" charset="-128"/>
              </a:rPr>
              <a:t>（</a:t>
            </a:r>
            <a:r>
              <a:rPr kumimoji="1" lang="en-US" altLang="ja-JP" sz="1200" dirty="0">
                <a:solidFill>
                  <a:srgbClr val="FF0000"/>
                </a:solidFill>
                <a:latin typeface="メイリオ" panose="020B0604030504040204" pitchFamily="50" charset="-128"/>
                <a:ea typeface="メイリオ" panose="020B0604030504040204" pitchFamily="50" charset="-128"/>
              </a:rPr>
              <a:t>※</a:t>
            </a:r>
            <a:r>
              <a:rPr kumimoji="1" lang="ja-JP" altLang="en-US" sz="1200" dirty="0">
                <a:solidFill>
                  <a:srgbClr val="FF0000"/>
                </a:solidFill>
                <a:latin typeface="メイリオ" panose="020B0604030504040204" pitchFamily="50" charset="-128"/>
                <a:ea typeface="メイリオ" panose="020B0604030504040204" pitchFamily="50" charset="-128"/>
              </a:rPr>
              <a:t>令和６年２月末までに生まれた新生児等も対象。</a:t>
            </a:r>
            <a:r>
              <a:rPr kumimoji="1" lang="en-US" altLang="ja-JP" sz="1200" dirty="0">
                <a:solidFill>
                  <a:srgbClr val="FF0000"/>
                </a:solidFill>
                <a:latin typeface="メイリオ" panose="020B0604030504040204" pitchFamily="50" charset="-128"/>
                <a:ea typeface="メイリオ" panose="020B0604030504040204" pitchFamily="50" charset="-128"/>
              </a:rPr>
              <a:t>)</a:t>
            </a:r>
          </a:p>
        </p:txBody>
      </p:sp>
      <p:sp>
        <p:nvSpPr>
          <p:cNvPr id="77" name="テキスト ボックス 76"/>
          <p:cNvSpPr txBox="1"/>
          <p:nvPr/>
        </p:nvSpPr>
        <p:spPr>
          <a:xfrm>
            <a:off x="492743" y="4988733"/>
            <a:ext cx="3412103" cy="307777"/>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400" b="1" i="0" u="sng" strike="noStrike" kern="1200" cap="none" spc="0" normalizeH="0" baseline="0" noProof="0" dirty="0">
                <a:ln>
                  <a:noFill/>
                </a:ln>
                <a:solidFill>
                  <a:srgbClr val="0070C0"/>
                </a:solidFill>
                <a:effectLst/>
                <a:uLnTx/>
                <a:uFillTx/>
                <a:latin typeface="メイリオ" panose="020B0604030504040204" pitchFamily="50" charset="-128"/>
                <a:ea typeface="メイリオ" panose="020B0604030504040204" pitchFamily="50" charset="-128"/>
              </a:rPr>
              <a:t>（ひとり親世帯以外の子育て世帯分）</a:t>
            </a:r>
          </a:p>
        </p:txBody>
      </p:sp>
      <p:sp>
        <p:nvSpPr>
          <p:cNvPr id="87" name="テキスト ボックス 86">
            <a:extLst>
              <a:ext uri="{FF2B5EF4-FFF2-40B4-BE49-F238E27FC236}">
                <a16:creationId xmlns:a16="http://schemas.microsoft.com/office/drawing/2014/main" id="{01CC993A-B801-A446-B680-9CA7A76C6785}"/>
              </a:ext>
            </a:extLst>
          </p:cNvPr>
          <p:cNvSpPr txBox="1"/>
          <p:nvPr/>
        </p:nvSpPr>
        <p:spPr>
          <a:xfrm>
            <a:off x="316089" y="5263867"/>
            <a:ext cx="5855427" cy="307777"/>
          </a:xfrm>
          <a:prstGeom prst="rect">
            <a:avLst/>
          </a:prstGeom>
          <a:noFill/>
        </p:spPr>
        <p:txBody>
          <a:bodyPr wrap="square" rtlCol="0" anchor="ctr" anchorCtr="1">
            <a:spAutoFit/>
          </a:bodyPr>
          <a:lstStyle/>
          <a:p>
            <a:pPr marL="0" marR="0" lvl="0" indent="0" algn="l" defTabSz="457200" rtl="0" eaLnBrk="1" fontAlgn="ctr" latinLnBrk="0" hangingPunct="1">
              <a:lnSpc>
                <a:spcPct val="100000"/>
              </a:lnSpc>
              <a:spcBef>
                <a:spcPts val="0"/>
              </a:spcBef>
              <a:spcAft>
                <a:spcPts val="0"/>
              </a:spcAft>
              <a:buClrTx/>
              <a:buSzTx/>
              <a:buFontTx/>
              <a:buNone/>
              <a:tabLst/>
              <a:defRPr/>
            </a:pPr>
            <a:r>
              <a:rPr kumimoji="1" lang="ja-JP" altLang="en-US" sz="1400" b="0" i="0" u="none" strike="noStrike" kern="1200" cap="none" spc="10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rPr>
              <a:t>①または②に当てはまる方</a:t>
            </a:r>
            <a:r>
              <a:rPr kumimoji="1" lang="ja-JP" altLang="en-US" sz="11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rPr>
              <a:t>（ひとり親世帯分の給付金を受け取った方を除く）</a:t>
            </a:r>
            <a:endParaRPr kumimoji="1" lang="en-US" altLang="ja-JP" sz="11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endParaRPr>
          </a:p>
        </p:txBody>
      </p:sp>
      <p:grpSp>
        <p:nvGrpSpPr>
          <p:cNvPr id="7" name="グループ化 6">
            <a:extLst>
              <a:ext uri="{FF2B5EF4-FFF2-40B4-BE49-F238E27FC236}">
                <a16:creationId xmlns:a16="http://schemas.microsoft.com/office/drawing/2014/main" id="{DE326BBB-8433-41CE-AF75-BA1D5CF68D9F}"/>
              </a:ext>
            </a:extLst>
          </p:cNvPr>
          <p:cNvGrpSpPr/>
          <p:nvPr/>
        </p:nvGrpSpPr>
        <p:grpSpPr>
          <a:xfrm>
            <a:off x="379602" y="2035460"/>
            <a:ext cx="9177855" cy="5921696"/>
            <a:chOff x="379769" y="2035460"/>
            <a:chExt cx="9177606" cy="5921696"/>
          </a:xfrm>
        </p:grpSpPr>
        <p:sp>
          <p:nvSpPr>
            <p:cNvPr id="90" name="角丸四角形 89"/>
            <p:cNvSpPr/>
            <p:nvPr/>
          </p:nvSpPr>
          <p:spPr>
            <a:xfrm>
              <a:off x="379769" y="2035460"/>
              <a:ext cx="6111675" cy="2107116"/>
            </a:xfrm>
            <a:prstGeom prst="roundRect">
              <a:avLst>
                <a:gd name="adj" fmla="val 12019"/>
              </a:avLst>
            </a:prstGeom>
            <a:pattFill prst="pct50">
              <a:fgClr>
                <a:srgbClr val="FFFF00"/>
              </a:fgClr>
              <a:bgClr>
                <a:schemeClr val="bg1"/>
              </a:bgClr>
            </a:pattFill>
            <a:ln w="44450" cmpd="dbl">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メイリオ" panose="020B0604030504040204" pitchFamily="50" charset="-128"/>
                <a:ea typeface="メイリオ" panose="020B0604030504040204" pitchFamily="50" charset="-128"/>
              </a:endParaRPr>
            </a:p>
          </p:txBody>
        </p:sp>
        <p:sp>
          <p:nvSpPr>
            <p:cNvPr id="91" name="テキスト ボックス 90">
              <a:extLst>
                <a:ext uri="{FF2B5EF4-FFF2-40B4-BE49-F238E27FC236}">
                  <a16:creationId xmlns:a16="http://schemas.microsoft.com/office/drawing/2014/main" id="{392AB177-6C69-7142-A1DF-8AA73B0697F9}"/>
                </a:ext>
              </a:extLst>
            </p:cNvPr>
            <p:cNvSpPr txBox="1"/>
            <p:nvPr/>
          </p:nvSpPr>
          <p:spPr>
            <a:xfrm>
              <a:off x="457258" y="2109363"/>
              <a:ext cx="5986728" cy="307777"/>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400" b="1" i="0" u="sng" strike="noStrike" kern="1200" cap="none" spc="0" normalizeH="0" baseline="0" noProof="0" dirty="0">
                  <a:ln>
                    <a:noFill/>
                  </a:ln>
                  <a:solidFill>
                    <a:srgbClr val="FF0000"/>
                  </a:solidFill>
                  <a:effectLst/>
                  <a:uLnTx/>
                  <a:uFillTx/>
                  <a:latin typeface="メイリオ" panose="020B0604030504040204" pitchFamily="50" charset="-128"/>
                  <a:ea typeface="メイリオ" panose="020B0604030504040204" pitchFamily="50" charset="-128"/>
                </a:rPr>
                <a:t>離婚やＤＶ避難により配偶者と別居して子育てをするようになった方へ</a:t>
              </a:r>
              <a:endParaRPr kumimoji="1" lang="en-US" altLang="ja-JP" sz="1400" b="1" i="0" u="sng" strike="noStrike" kern="1200" cap="none" spc="0" normalizeH="0" baseline="0" noProof="0" dirty="0">
                <a:ln>
                  <a:noFill/>
                </a:ln>
                <a:solidFill>
                  <a:srgbClr val="FF0000"/>
                </a:solidFill>
                <a:effectLst/>
                <a:uLnTx/>
                <a:uFillTx/>
                <a:latin typeface="メイリオ" panose="020B0604030504040204" pitchFamily="50" charset="-128"/>
                <a:ea typeface="メイリオ" panose="020B0604030504040204" pitchFamily="50" charset="-128"/>
              </a:endParaRPr>
            </a:p>
          </p:txBody>
        </p:sp>
        <p:sp>
          <p:nvSpPr>
            <p:cNvPr id="92" name="テキスト ボックス 91">
              <a:extLst>
                <a:ext uri="{FF2B5EF4-FFF2-40B4-BE49-F238E27FC236}">
                  <a16:creationId xmlns:a16="http://schemas.microsoft.com/office/drawing/2014/main" id="{392AB177-6C69-7142-A1DF-8AA73B0697F9}"/>
                </a:ext>
              </a:extLst>
            </p:cNvPr>
            <p:cNvSpPr txBox="1"/>
            <p:nvPr/>
          </p:nvSpPr>
          <p:spPr>
            <a:xfrm>
              <a:off x="438539" y="2372340"/>
              <a:ext cx="5981089" cy="1508105"/>
            </a:xfrm>
            <a:prstGeom prst="rect">
              <a:avLst/>
            </a:prstGeom>
            <a:noFill/>
          </p:spPr>
          <p:txBody>
            <a:bodyPr wrap="square" rtlCol="0">
              <a:spAutoFit/>
            </a:bodyPr>
            <a:lstStyle/>
            <a:p>
              <a:pPr marL="285750" marR="0" lvl="0" indent="-285750" algn="l" defTabSz="457200" rtl="0" eaLnBrk="1" fontAlgn="auto" latinLnBrk="0" hangingPunct="1">
                <a:spcBef>
                  <a:spcPts val="0"/>
                </a:spcBef>
                <a:buClrTx/>
                <a:buSzTx/>
                <a:buFont typeface="Wingdings" panose="05000000000000000000" pitchFamily="2" charset="2"/>
                <a:buChar char="ü"/>
                <a:tabLst/>
                <a:defRPr/>
              </a:pPr>
              <a:r>
                <a:rPr kumimoji="1" lang="ja-JP" altLang="en-US" sz="115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rPr>
                <a:t>離婚した方、離婚協議中で配偶者と別居中の方、</a:t>
              </a:r>
              <a:r>
                <a:rPr kumimoji="1" lang="en-US" altLang="ja-JP" sz="115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rPr>
                <a:t>DV</a:t>
              </a:r>
              <a:r>
                <a:rPr kumimoji="1" lang="ja-JP" altLang="en-US" sz="115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rPr>
                <a:t>避難中の方は、「</a:t>
              </a:r>
              <a:r>
                <a:rPr kumimoji="1" lang="ja-JP" altLang="en-US" sz="1150" b="0" i="0" u="sng"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rPr>
                <a:t>子育て世帯生活支援特別給付金（ひとり親世帯以外の子育て世帯分）</a:t>
              </a:r>
              <a:r>
                <a:rPr kumimoji="1" lang="ja-JP" altLang="en-US" sz="115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rPr>
                <a:t>」をご自身が受給できる可能性があります。</a:t>
              </a:r>
              <a:endParaRPr kumimoji="1" lang="en-US" altLang="ja-JP" sz="115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endParaRPr>
            </a:p>
            <a:p>
              <a:pPr marL="285750" marR="0" lvl="0" indent="-285750" algn="l" defTabSz="457200" rtl="0" eaLnBrk="1" fontAlgn="auto" latinLnBrk="0" hangingPunct="1">
                <a:spcBef>
                  <a:spcPts val="0"/>
                </a:spcBef>
                <a:buClrTx/>
                <a:buSzTx/>
                <a:buFont typeface="Wingdings" panose="05000000000000000000" pitchFamily="2" charset="2"/>
                <a:buChar char="ü"/>
                <a:tabLst/>
                <a:defRPr/>
              </a:pPr>
              <a:r>
                <a:rPr kumimoji="1" lang="ja-JP" altLang="en-US" sz="115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rPr>
                <a:t>ＤＶ避難中の場合、申出により配偶者への給付金支給を差止めできる可能性があります。</a:t>
              </a:r>
              <a:endParaRPr kumimoji="1" lang="en-US" altLang="ja-JP" sz="115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endParaRPr>
            </a:p>
            <a:p>
              <a:pPr marL="285750" marR="0" lvl="0" indent="-285750" algn="l" defTabSz="457200" rtl="0" eaLnBrk="1" fontAlgn="auto" latinLnBrk="0" hangingPunct="1">
                <a:spcBef>
                  <a:spcPts val="0"/>
                </a:spcBef>
                <a:buClrTx/>
                <a:buSzTx/>
                <a:buFont typeface="Wingdings" panose="05000000000000000000" pitchFamily="2" charset="2"/>
                <a:buChar char="ü"/>
                <a:tabLst/>
                <a:defRPr/>
              </a:pPr>
              <a:r>
                <a:rPr kumimoji="1" lang="ja-JP" altLang="en-US" sz="115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rPr>
                <a:t>配偶者が既に給付金を受け取ってしまっている場合でも、別途要件を満たせば（離婚成立・</a:t>
              </a:r>
              <a:r>
                <a:rPr kumimoji="1" lang="en-US" altLang="ja-JP" sz="115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rPr>
                <a:t>DV</a:t>
              </a:r>
              <a:r>
                <a:rPr kumimoji="1" lang="ja-JP" altLang="en-US" sz="115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rPr>
                <a:t>保護命令等）、ご自身が</a:t>
              </a:r>
              <a:r>
                <a:rPr kumimoji="1" lang="ja-JP" altLang="en-US" sz="1150" b="0" i="0" u="sng"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rPr>
                <a:t>ひとり親世帯分給付金</a:t>
              </a:r>
              <a:r>
                <a:rPr kumimoji="1" lang="ja-JP" altLang="en-US" sz="115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rPr>
                <a:t>を受給できる可能性があります。</a:t>
              </a:r>
              <a:endParaRPr kumimoji="1" lang="en-US" altLang="ja-JP" sz="115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endParaRPr>
            </a:p>
          </p:txBody>
        </p:sp>
        <p:sp>
          <p:nvSpPr>
            <p:cNvPr id="93" name="テキスト ボックス 92">
              <a:extLst>
                <a:ext uri="{FF2B5EF4-FFF2-40B4-BE49-F238E27FC236}">
                  <a16:creationId xmlns:a16="http://schemas.microsoft.com/office/drawing/2014/main" id="{392AB177-6C69-7142-A1DF-8AA73B0697F9}"/>
                </a:ext>
              </a:extLst>
            </p:cNvPr>
            <p:cNvSpPr txBox="1"/>
            <p:nvPr/>
          </p:nvSpPr>
          <p:spPr>
            <a:xfrm>
              <a:off x="414182" y="3796632"/>
              <a:ext cx="4561471" cy="307777"/>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srgbClr val="FF0000"/>
                  </a:solidFill>
                  <a:effectLst/>
                  <a:uLnTx/>
                  <a:uFillTx/>
                  <a:latin typeface="メイリオ" panose="020B0604030504040204" pitchFamily="50" charset="-128"/>
                  <a:ea typeface="メイリオ" panose="020B0604030504040204" pitchFamily="50" charset="-128"/>
                </a:rPr>
                <a:t>→ お住まいの市区町村にてお早めにご相談ください</a:t>
              </a:r>
              <a:endParaRPr kumimoji="1" lang="en-US" altLang="ja-JP" sz="1400" b="1" i="0" u="none" strike="noStrike" kern="1200" cap="none" spc="0" normalizeH="0" baseline="0" noProof="0" dirty="0">
                <a:ln>
                  <a:noFill/>
                </a:ln>
                <a:solidFill>
                  <a:srgbClr val="FF0000"/>
                </a:solidFill>
                <a:effectLst/>
                <a:uLnTx/>
                <a:uFillTx/>
                <a:latin typeface="メイリオ" panose="020B0604030504040204" pitchFamily="50" charset="-128"/>
                <a:ea typeface="メイリオ" panose="020B0604030504040204" pitchFamily="50" charset="-128"/>
              </a:endParaRPr>
            </a:p>
          </p:txBody>
        </p:sp>
        <p:grpSp>
          <p:nvGrpSpPr>
            <p:cNvPr id="11" name="グループ化 10"/>
            <p:cNvGrpSpPr/>
            <p:nvPr/>
          </p:nvGrpSpPr>
          <p:grpSpPr>
            <a:xfrm>
              <a:off x="4749688" y="3782325"/>
              <a:ext cx="4807687" cy="4174831"/>
              <a:chOff x="4762388" y="3600436"/>
              <a:chExt cx="4807687" cy="4174831"/>
            </a:xfrm>
          </p:grpSpPr>
          <p:sp>
            <p:nvSpPr>
              <p:cNvPr id="10" name="メモ 9"/>
              <p:cNvSpPr/>
              <p:nvPr/>
            </p:nvSpPr>
            <p:spPr>
              <a:xfrm>
                <a:off x="4762388" y="3600436"/>
                <a:ext cx="1680590" cy="291639"/>
              </a:xfrm>
              <a:prstGeom prst="foldedCorner">
                <a:avLst>
                  <a:gd name="adj" fmla="val 32262"/>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srgbClr val="FF0000"/>
                    </a:solidFill>
                    <a:effectLst/>
                    <a:uLnTx/>
                    <a:uFillTx/>
                    <a:latin typeface="メイリオ" panose="020B0604030504040204" pitchFamily="50" charset="-128"/>
                    <a:ea typeface="メイリオ" panose="020B0604030504040204" pitchFamily="50" charset="-128"/>
                  </a:rPr>
                  <a:t>詳しくは裏面参照</a:t>
                </a:r>
              </a:p>
            </p:txBody>
          </p:sp>
          <p:sp>
            <p:nvSpPr>
              <p:cNvPr id="94" name="テキスト ボックス 93">
                <a:extLst>
                  <a:ext uri="{FF2B5EF4-FFF2-40B4-BE49-F238E27FC236}">
                    <a16:creationId xmlns:a16="http://schemas.microsoft.com/office/drawing/2014/main" id="{392AB177-6C69-7142-A1DF-8AA73B0697F9}"/>
                  </a:ext>
                </a:extLst>
              </p:cNvPr>
              <p:cNvSpPr txBox="1"/>
              <p:nvPr/>
            </p:nvSpPr>
            <p:spPr>
              <a:xfrm>
                <a:off x="7906159" y="7467490"/>
                <a:ext cx="1663916" cy="307777"/>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srgbClr val="FF0000"/>
                    </a:solidFill>
                    <a:effectLst/>
                    <a:uLnTx/>
                    <a:uFillTx/>
                    <a:latin typeface="メイリオ" panose="020B0604030504040204" pitchFamily="50" charset="-128"/>
                    <a:ea typeface="メイリオ" panose="020B0604030504040204" pitchFamily="50" charset="-128"/>
                  </a:rPr>
                  <a:t>詳しくは裏面参照</a:t>
                </a:r>
                <a:endParaRPr kumimoji="1" lang="en-US" altLang="ja-JP" sz="1400" b="1" i="0" u="none" strike="noStrike" kern="1200" cap="none" spc="0" normalizeH="0" baseline="0" noProof="0" dirty="0">
                  <a:ln>
                    <a:noFill/>
                  </a:ln>
                  <a:solidFill>
                    <a:srgbClr val="FF0000"/>
                  </a:solidFill>
                  <a:effectLst/>
                  <a:uLnTx/>
                  <a:uFillTx/>
                  <a:latin typeface="メイリオ" panose="020B0604030504040204" pitchFamily="50" charset="-128"/>
                  <a:ea typeface="メイリオ" panose="020B0604030504040204" pitchFamily="50" charset="-128"/>
                </a:endParaRPr>
              </a:p>
            </p:txBody>
          </p:sp>
        </p:grpSp>
      </p:grpSp>
      <p:sp>
        <p:nvSpPr>
          <p:cNvPr id="58" name="テキスト ボックス 57">
            <a:extLst>
              <a:ext uri="{FF2B5EF4-FFF2-40B4-BE49-F238E27FC236}">
                <a16:creationId xmlns:a16="http://schemas.microsoft.com/office/drawing/2014/main" id="{300DCFBD-D774-4168-800F-B24E36659A9B}"/>
              </a:ext>
            </a:extLst>
          </p:cNvPr>
          <p:cNvSpPr txBox="1"/>
          <p:nvPr/>
        </p:nvSpPr>
        <p:spPr>
          <a:xfrm>
            <a:off x="379142" y="409106"/>
            <a:ext cx="2082854" cy="338554"/>
          </a:xfrm>
          <a:prstGeom prst="rect">
            <a:avLst/>
          </a:prstGeom>
          <a:noFill/>
        </p:spPr>
        <p:txBody>
          <a:bodyPr wrap="square" rtlCol="0">
            <a:spAutoFit/>
          </a:bodyPr>
          <a:lstStyle/>
          <a:p>
            <a:r>
              <a:rPr kumimoji="1" lang="ja-JP" altLang="en-US" sz="1600" b="1" dirty="0">
                <a:latin typeface="メイリオ" panose="020B0604030504040204" pitchFamily="50" charset="-128"/>
                <a:ea typeface="メイリオ" panose="020B0604030504040204" pitchFamily="50" charset="-128"/>
              </a:rPr>
              <a:t>～大切なお知らせ～</a:t>
            </a:r>
          </a:p>
        </p:txBody>
      </p:sp>
      <p:grpSp>
        <p:nvGrpSpPr>
          <p:cNvPr id="69" name="グループ化 68">
            <a:extLst>
              <a:ext uri="{FF2B5EF4-FFF2-40B4-BE49-F238E27FC236}">
                <a16:creationId xmlns:a16="http://schemas.microsoft.com/office/drawing/2014/main" id="{6F5C1BF6-EB86-4890-986D-B1EA5A8D6E3D}"/>
              </a:ext>
            </a:extLst>
          </p:cNvPr>
          <p:cNvGrpSpPr/>
          <p:nvPr/>
        </p:nvGrpSpPr>
        <p:grpSpPr>
          <a:xfrm>
            <a:off x="379144" y="8085506"/>
            <a:ext cx="6112467" cy="1331989"/>
            <a:chOff x="390918" y="8046576"/>
            <a:chExt cx="6112467" cy="1382892"/>
          </a:xfrm>
        </p:grpSpPr>
        <p:sp>
          <p:nvSpPr>
            <p:cNvPr id="76" name="正方形/長方形 75">
              <a:extLst>
                <a:ext uri="{FF2B5EF4-FFF2-40B4-BE49-F238E27FC236}">
                  <a16:creationId xmlns:a16="http://schemas.microsoft.com/office/drawing/2014/main" id="{3DBEDFEA-5246-4E6A-91C3-DA007B3B8ED2}"/>
                </a:ext>
              </a:extLst>
            </p:cNvPr>
            <p:cNvSpPr/>
            <p:nvPr/>
          </p:nvSpPr>
          <p:spPr>
            <a:xfrm>
              <a:off x="390918" y="8046576"/>
              <a:ext cx="6112467" cy="138289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メイリオ" panose="020B0604030504040204" pitchFamily="50" charset="-128"/>
                <a:ea typeface="メイリオ" panose="020B0604030504040204" pitchFamily="50" charset="-128"/>
              </a:endParaRPr>
            </a:p>
          </p:txBody>
        </p:sp>
        <p:sp>
          <p:nvSpPr>
            <p:cNvPr id="78" name="テキスト ボックス 77">
              <a:extLst>
                <a:ext uri="{FF2B5EF4-FFF2-40B4-BE49-F238E27FC236}">
                  <a16:creationId xmlns:a16="http://schemas.microsoft.com/office/drawing/2014/main" id="{C6A49CED-E3AE-49B2-A83F-06BDCFA14A31}"/>
                </a:ext>
              </a:extLst>
            </p:cNvPr>
            <p:cNvSpPr txBox="1"/>
            <p:nvPr/>
          </p:nvSpPr>
          <p:spPr>
            <a:xfrm>
              <a:off x="452061" y="8138015"/>
              <a:ext cx="3464559" cy="338554"/>
            </a:xfrm>
            <a:prstGeom prst="rect">
              <a:avLst/>
            </a:prstGeom>
            <a:noFill/>
          </p:spPr>
          <p:txBody>
            <a:bodyPr wrap="square" rtlCol="0">
              <a:spAutoFit/>
            </a:bodyPr>
            <a:lstStyle/>
            <a:p>
              <a:pPr>
                <a:spcAft>
                  <a:spcPts val="50"/>
                </a:spcAft>
              </a:pPr>
              <a:r>
                <a:rPr kumimoji="1" lang="ja-JP" altLang="en-US" sz="1600" b="1" spc="300" dirty="0">
                  <a:solidFill>
                    <a:schemeClr val="bg1"/>
                  </a:solidFill>
                  <a:latin typeface="メイリオ" panose="020B0604030504040204" pitchFamily="50" charset="-128"/>
                  <a:ea typeface="メイリオ" panose="020B0604030504040204" pitchFamily="50" charset="-128"/>
                </a:rPr>
                <a:t>■</a:t>
              </a:r>
              <a:r>
                <a:rPr kumimoji="1" lang="ja-JP" altLang="en-US" sz="1600" b="1" spc="50" dirty="0">
                  <a:solidFill>
                    <a:schemeClr val="bg1"/>
                  </a:solidFill>
                  <a:latin typeface="メイリオ" panose="020B0604030504040204" pitchFamily="50" charset="-128"/>
                  <a:ea typeface="メイリオ" panose="020B0604030504040204" pitchFamily="50" charset="-128"/>
                </a:rPr>
                <a:t>こども家庭庁コールセンター</a:t>
              </a:r>
            </a:p>
          </p:txBody>
        </p:sp>
        <p:sp>
          <p:nvSpPr>
            <p:cNvPr id="83" name="テキスト ボックス 82">
              <a:extLst>
                <a:ext uri="{FF2B5EF4-FFF2-40B4-BE49-F238E27FC236}">
                  <a16:creationId xmlns:a16="http://schemas.microsoft.com/office/drawing/2014/main" id="{FED1D020-2DA3-4DC1-BDA0-0D69E8F0E1AF}"/>
                </a:ext>
              </a:extLst>
            </p:cNvPr>
            <p:cNvSpPr txBox="1"/>
            <p:nvPr/>
          </p:nvSpPr>
          <p:spPr>
            <a:xfrm>
              <a:off x="817811" y="8455260"/>
              <a:ext cx="3932952" cy="511262"/>
            </a:xfrm>
            <a:prstGeom prst="rect">
              <a:avLst/>
            </a:prstGeom>
            <a:noFill/>
          </p:spPr>
          <p:txBody>
            <a:bodyPr wrap="square" rtlCol="0">
              <a:spAutoFit/>
            </a:bodyPr>
            <a:lstStyle/>
            <a:p>
              <a:r>
                <a:rPr kumimoji="1" lang="en-US" altLang="ja-JP" sz="2600" b="1" spc="300" dirty="0">
                  <a:solidFill>
                    <a:schemeClr val="bg1"/>
                  </a:solidFill>
                  <a:latin typeface="メイリオ" panose="020B0604030504040204" pitchFamily="50" charset="-128"/>
                  <a:ea typeface="メイリオ" panose="020B0604030504040204" pitchFamily="50" charset="-128"/>
                </a:rPr>
                <a:t>0120-</a:t>
              </a:r>
              <a:r>
                <a:rPr kumimoji="1" lang="ja-JP" altLang="en-US" sz="2600" b="1" spc="300" dirty="0">
                  <a:solidFill>
                    <a:schemeClr val="bg1"/>
                  </a:solidFill>
                  <a:latin typeface="メイリオ" panose="020B0604030504040204" pitchFamily="50" charset="-128"/>
                  <a:ea typeface="メイリオ" panose="020B0604030504040204" pitchFamily="50" charset="-128"/>
                </a:rPr>
                <a:t>４００</a:t>
              </a:r>
              <a:r>
                <a:rPr kumimoji="1" lang="en-US" altLang="ja-JP" sz="2600" b="1" spc="300" dirty="0">
                  <a:solidFill>
                    <a:schemeClr val="bg1"/>
                  </a:solidFill>
                  <a:latin typeface="メイリオ" panose="020B0604030504040204" pitchFamily="50" charset="-128"/>
                  <a:ea typeface="メイリオ" panose="020B0604030504040204" pitchFamily="50" charset="-128"/>
                </a:rPr>
                <a:t>-</a:t>
              </a:r>
              <a:r>
                <a:rPr kumimoji="1" lang="ja-JP" altLang="en-US" sz="2600" b="1" spc="300" dirty="0">
                  <a:solidFill>
                    <a:schemeClr val="bg1"/>
                  </a:solidFill>
                  <a:latin typeface="メイリオ" panose="020B0604030504040204" pitchFamily="50" charset="-128"/>
                  <a:ea typeface="メイリオ" panose="020B0604030504040204" pitchFamily="50" charset="-128"/>
                </a:rPr>
                <a:t>９０３</a:t>
              </a:r>
            </a:p>
          </p:txBody>
        </p:sp>
        <p:sp>
          <p:nvSpPr>
            <p:cNvPr id="84" name="テキスト ボックス 83">
              <a:extLst>
                <a:ext uri="{FF2B5EF4-FFF2-40B4-BE49-F238E27FC236}">
                  <a16:creationId xmlns:a16="http://schemas.microsoft.com/office/drawing/2014/main" id="{64CA0746-88A5-4165-9887-BB550A208CE0}"/>
                </a:ext>
              </a:extLst>
            </p:cNvPr>
            <p:cNvSpPr txBox="1"/>
            <p:nvPr/>
          </p:nvSpPr>
          <p:spPr>
            <a:xfrm>
              <a:off x="733091" y="8840877"/>
              <a:ext cx="5615523" cy="471924"/>
            </a:xfrm>
            <a:prstGeom prst="rect">
              <a:avLst/>
            </a:prstGeom>
            <a:noFill/>
          </p:spPr>
          <p:txBody>
            <a:bodyPr wrap="square" rtlCol="0">
              <a:spAutoFit/>
            </a:bodyPr>
            <a:lstStyle/>
            <a:p>
              <a:pPr>
                <a:spcBef>
                  <a:spcPts val="100"/>
                </a:spcBef>
                <a:spcAft>
                  <a:spcPts val="100"/>
                </a:spcAft>
              </a:pPr>
              <a:r>
                <a:rPr kumimoji="1" lang="ja-JP" altLang="en-US" sz="1150" spc="70" dirty="0">
                  <a:solidFill>
                    <a:schemeClr val="bg1"/>
                  </a:solidFill>
                  <a:latin typeface="メイリオ" panose="020B0604030504040204" pitchFamily="50" charset="-128"/>
                  <a:ea typeface="メイリオ" panose="020B0604030504040204" pitchFamily="50" charset="-128"/>
                </a:rPr>
                <a:t>詳しい申請方法は、お住まいの市区町村の「子育て世帯生活支援特別給付金</a:t>
              </a:r>
              <a:endParaRPr kumimoji="1" lang="en-US" altLang="ja-JP" sz="1150" spc="70" dirty="0">
                <a:solidFill>
                  <a:schemeClr val="bg1"/>
                </a:solidFill>
                <a:latin typeface="メイリオ" panose="020B0604030504040204" pitchFamily="50" charset="-128"/>
                <a:ea typeface="メイリオ" panose="020B0604030504040204" pitchFamily="50" charset="-128"/>
              </a:endParaRPr>
            </a:p>
            <a:p>
              <a:pPr>
                <a:spcBef>
                  <a:spcPts val="100"/>
                </a:spcBef>
                <a:spcAft>
                  <a:spcPts val="100"/>
                </a:spcAft>
              </a:pPr>
              <a:r>
                <a:rPr kumimoji="1" lang="en-US" altLang="ja-JP" sz="1150" spc="70" dirty="0">
                  <a:solidFill>
                    <a:schemeClr val="bg1"/>
                  </a:solidFill>
                  <a:latin typeface="メイリオ" panose="020B0604030504040204" pitchFamily="50" charset="-128"/>
                  <a:ea typeface="メイリオ" panose="020B0604030504040204" pitchFamily="50" charset="-128"/>
                </a:rPr>
                <a:t>(</a:t>
              </a:r>
              <a:r>
                <a:rPr kumimoji="1" lang="ja-JP" altLang="en-US" sz="1150" spc="70" dirty="0">
                  <a:solidFill>
                    <a:schemeClr val="bg1"/>
                  </a:solidFill>
                  <a:latin typeface="メイリオ" panose="020B0604030504040204" pitchFamily="50" charset="-128"/>
                  <a:ea typeface="メイリオ" panose="020B0604030504040204" pitchFamily="50" charset="-128"/>
                </a:rPr>
                <a:t>ひとり親世帯以外</a:t>
              </a:r>
              <a:r>
                <a:rPr kumimoji="1" lang="en-US" altLang="ja-JP" sz="1150" spc="70" dirty="0">
                  <a:solidFill>
                    <a:schemeClr val="bg1"/>
                  </a:solidFill>
                  <a:latin typeface="メイリオ" panose="020B0604030504040204" pitchFamily="50" charset="-128"/>
                  <a:ea typeface="メイリオ" panose="020B0604030504040204" pitchFamily="50" charset="-128"/>
                </a:rPr>
                <a:t>)</a:t>
              </a:r>
              <a:r>
                <a:rPr kumimoji="1" lang="ja-JP" altLang="en-US" sz="1150" spc="70" dirty="0">
                  <a:solidFill>
                    <a:schemeClr val="bg1"/>
                  </a:solidFill>
                  <a:latin typeface="メイリオ" panose="020B0604030504040204" pitchFamily="50" charset="-128"/>
                  <a:ea typeface="メイリオ" panose="020B0604030504040204" pitchFamily="50" charset="-128"/>
                </a:rPr>
                <a:t>担当窓口」までお問い合わせください。</a:t>
              </a:r>
            </a:p>
          </p:txBody>
        </p:sp>
      </p:grpSp>
      <p:sp>
        <p:nvSpPr>
          <p:cNvPr id="86" name="テキスト ボックス 85">
            <a:extLst>
              <a:ext uri="{FF2B5EF4-FFF2-40B4-BE49-F238E27FC236}">
                <a16:creationId xmlns:a16="http://schemas.microsoft.com/office/drawing/2014/main" id="{E54F736C-6F74-4E9E-9AEA-2E8949B98269}"/>
              </a:ext>
            </a:extLst>
          </p:cNvPr>
          <p:cNvSpPr txBox="1"/>
          <p:nvPr/>
        </p:nvSpPr>
        <p:spPr>
          <a:xfrm>
            <a:off x="865497" y="6564519"/>
            <a:ext cx="5681455" cy="276999"/>
          </a:xfrm>
          <a:prstGeom prst="rect">
            <a:avLst/>
          </a:prstGeom>
          <a:noFill/>
        </p:spPr>
        <p:txBody>
          <a:bodyPr wrap="square" rtlCol="0">
            <a:spAutoFit/>
          </a:bodyPr>
          <a:lstStyle/>
          <a:p>
            <a:pPr>
              <a:spcBef>
                <a:spcPts val="70"/>
              </a:spcBef>
              <a:spcAft>
                <a:spcPts val="70"/>
              </a:spcAft>
            </a:pPr>
            <a:r>
              <a:rPr kumimoji="1" lang="ja-JP" altLang="en-US" sz="1100" spc="100" dirty="0">
                <a:latin typeface="メイリオ" panose="020B0604030504040204" pitchFamily="50" charset="-128"/>
                <a:ea typeface="メイリオ" panose="020B0604030504040204" pitchFamily="50" charset="-128"/>
              </a:rPr>
              <a:t>■令和５年１月１日以降の収入が急変し、</a:t>
            </a:r>
            <a:r>
              <a:rPr kumimoji="1" lang="ja-JP" altLang="en-US" sz="1200" b="1" u="sng" spc="100" dirty="0">
                <a:solidFill>
                  <a:srgbClr val="FF0000"/>
                </a:solidFill>
                <a:latin typeface="メイリオ" panose="020B0604030504040204" pitchFamily="50" charset="-128"/>
                <a:ea typeface="メイリオ" panose="020B0604030504040204" pitchFamily="50" charset="-128"/>
              </a:rPr>
              <a:t>住民税非課税相当</a:t>
            </a:r>
            <a:r>
              <a:rPr kumimoji="1" lang="ja-JP" altLang="en-US" sz="1100" spc="100" dirty="0">
                <a:latin typeface="メイリオ" panose="020B0604030504040204" pitchFamily="50" charset="-128"/>
                <a:ea typeface="メイリオ" panose="020B0604030504040204" pitchFamily="50" charset="-128"/>
              </a:rPr>
              <a:t>の収入となった方</a:t>
            </a:r>
            <a:endParaRPr kumimoji="1" lang="ja-JP" altLang="en-US" sz="1200" spc="100" dirty="0">
              <a:latin typeface="メイリオ" panose="020B0604030504040204" pitchFamily="50" charset="-128"/>
              <a:ea typeface="メイリオ" panose="020B0604030504040204" pitchFamily="50" charset="-128"/>
            </a:endParaRPr>
          </a:p>
        </p:txBody>
      </p:sp>
      <p:grpSp>
        <p:nvGrpSpPr>
          <p:cNvPr id="95" name="グループ化 94">
            <a:extLst>
              <a:ext uri="{FF2B5EF4-FFF2-40B4-BE49-F238E27FC236}">
                <a16:creationId xmlns:a16="http://schemas.microsoft.com/office/drawing/2014/main" id="{2CEFC422-A294-4BC9-A9CF-866247398116}"/>
              </a:ext>
            </a:extLst>
          </p:cNvPr>
          <p:cNvGrpSpPr/>
          <p:nvPr/>
        </p:nvGrpSpPr>
        <p:grpSpPr>
          <a:xfrm>
            <a:off x="2564903" y="9515764"/>
            <a:ext cx="3990208" cy="260456"/>
            <a:chOff x="2564903" y="9515764"/>
            <a:chExt cx="3990208" cy="260456"/>
          </a:xfrm>
        </p:grpSpPr>
        <p:grpSp>
          <p:nvGrpSpPr>
            <p:cNvPr id="96" name="グループ化 95">
              <a:extLst>
                <a:ext uri="{FF2B5EF4-FFF2-40B4-BE49-F238E27FC236}">
                  <a16:creationId xmlns:a16="http://schemas.microsoft.com/office/drawing/2014/main" id="{9A3F64C6-AC95-4CBE-B34C-6DBAB91AE352}"/>
                </a:ext>
              </a:extLst>
            </p:cNvPr>
            <p:cNvGrpSpPr/>
            <p:nvPr/>
          </p:nvGrpSpPr>
          <p:grpSpPr>
            <a:xfrm>
              <a:off x="2564903" y="9515764"/>
              <a:ext cx="3411231" cy="246436"/>
              <a:chOff x="-314392" y="11645738"/>
              <a:chExt cx="2876407" cy="214417"/>
            </a:xfrm>
          </p:grpSpPr>
          <p:sp>
            <p:nvSpPr>
              <p:cNvPr id="99" name="正方形/長方形 98">
                <a:extLst>
                  <a:ext uri="{FF2B5EF4-FFF2-40B4-BE49-F238E27FC236}">
                    <a16:creationId xmlns:a16="http://schemas.microsoft.com/office/drawing/2014/main" id="{1CBCDF73-BD68-4F19-BD6F-BA82906C665D}"/>
                  </a:ext>
                </a:extLst>
              </p:cNvPr>
              <p:cNvSpPr/>
              <p:nvPr/>
            </p:nvSpPr>
            <p:spPr>
              <a:xfrm>
                <a:off x="-314392" y="11645738"/>
                <a:ext cx="2521136" cy="203200"/>
              </a:xfrm>
              <a:prstGeom prst="rect">
                <a:avLst/>
              </a:prstGeom>
              <a:noFill/>
              <a:ln w="952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メイリオ" panose="020B0604030504040204" pitchFamily="50" charset="-128"/>
                  <a:ea typeface="メイリオ" panose="020B0604030504040204" pitchFamily="50" charset="-128"/>
                </a:endParaRPr>
              </a:p>
            </p:txBody>
          </p:sp>
          <p:sp>
            <p:nvSpPr>
              <p:cNvPr id="100" name="正方形/長方形 99">
                <a:extLst>
                  <a:ext uri="{FF2B5EF4-FFF2-40B4-BE49-F238E27FC236}">
                    <a16:creationId xmlns:a16="http://schemas.microsoft.com/office/drawing/2014/main" id="{F763E438-83C4-4FA8-A91E-5AF535BF542A}"/>
                  </a:ext>
                </a:extLst>
              </p:cNvPr>
              <p:cNvSpPr/>
              <p:nvPr/>
            </p:nvSpPr>
            <p:spPr>
              <a:xfrm>
                <a:off x="2206743" y="11645738"/>
                <a:ext cx="355272" cy="214417"/>
              </a:xfrm>
              <a:prstGeom prst="rect">
                <a:avLst/>
              </a:prstGeom>
              <a:solidFill>
                <a:schemeClr val="accent2"/>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メイリオ" panose="020B0604030504040204" pitchFamily="50" charset="-128"/>
                  <a:ea typeface="メイリオ" panose="020B0604030504040204" pitchFamily="50" charset="-128"/>
                </a:endParaRPr>
              </a:p>
            </p:txBody>
          </p:sp>
          <p:grpSp>
            <p:nvGrpSpPr>
              <p:cNvPr id="101" name="グループ化 100">
                <a:extLst>
                  <a:ext uri="{FF2B5EF4-FFF2-40B4-BE49-F238E27FC236}">
                    <a16:creationId xmlns:a16="http://schemas.microsoft.com/office/drawing/2014/main" id="{0BEFF0A8-E322-4AD8-A6D4-5CF7759C8CED}"/>
                  </a:ext>
                </a:extLst>
              </p:cNvPr>
              <p:cNvGrpSpPr/>
              <p:nvPr/>
            </p:nvGrpSpPr>
            <p:grpSpPr>
              <a:xfrm rot="21404599">
                <a:off x="2299730" y="11675091"/>
                <a:ext cx="186986" cy="128588"/>
                <a:chOff x="2131354" y="11618362"/>
                <a:chExt cx="186986" cy="128588"/>
              </a:xfrm>
            </p:grpSpPr>
            <p:sp>
              <p:nvSpPr>
                <p:cNvPr id="102" name="ドーナツ 7">
                  <a:extLst>
                    <a:ext uri="{FF2B5EF4-FFF2-40B4-BE49-F238E27FC236}">
                      <a16:creationId xmlns:a16="http://schemas.microsoft.com/office/drawing/2014/main" id="{66CB51C3-2750-4060-86E2-DF09D47E0C13}"/>
                    </a:ext>
                  </a:extLst>
                </p:cNvPr>
                <p:cNvSpPr/>
                <p:nvPr/>
              </p:nvSpPr>
              <p:spPr>
                <a:xfrm>
                  <a:off x="2131354" y="11618362"/>
                  <a:ext cx="128588" cy="128588"/>
                </a:xfrm>
                <a:prstGeom prst="donut">
                  <a:avLst>
                    <a:gd name="adj" fmla="val 5202"/>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latin typeface="メイリオ" panose="020B0604030504040204" pitchFamily="50" charset="-128"/>
                    <a:ea typeface="メイリオ" panose="020B0604030504040204" pitchFamily="50" charset="-128"/>
                  </a:endParaRPr>
                </a:p>
              </p:txBody>
            </p:sp>
            <p:sp>
              <p:nvSpPr>
                <p:cNvPr id="103" name="正方形/長方形 102">
                  <a:extLst>
                    <a:ext uri="{FF2B5EF4-FFF2-40B4-BE49-F238E27FC236}">
                      <a16:creationId xmlns:a16="http://schemas.microsoft.com/office/drawing/2014/main" id="{5DBB8E9D-AF84-4814-A56B-B741C2C4B5FA}"/>
                    </a:ext>
                  </a:extLst>
                </p:cNvPr>
                <p:cNvSpPr/>
                <p:nvPr/>
              </p:nvSpPr>
              <p:spPr>
                <a:xfrm rot="2217582">
                  <a:off x="2228340" y="11716741"/>
                  <a:ext cx="90000" cy="21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メイリオ" panose="020B0604030504040204" pitchFamily="50" charset="-128"/>
                    <a:ea typeface="メイリオ" panose="020B0604030504040204" pitchFamily="50" charset="-128"/>
                  </a:endParaRPr>
                </a:p>
              </p:txBody>
            </p:sp>
          </p:grpSp>
        </p:grpSp>
        <p:sp>
          <p:nvSpPr>
            <p:cNvPr id="97" name="テキスト ボックス 96">
              <a:extLst>
                <a:ext uri="{FF2B5EF4-FFF2-40B4-BE49-F238E27FC236}">
                  <a16:creationId xmlns:a16="http://schemas.microsoft.com/office/drawing/2014/main" id="{5F19E0B4-C496-417C-8BCE-7AB6F1159088}"/>
                </a:ext>
              </a:extLst>
            </p:cNvPr>
            <p:cNvSpPr txBox="1"/>
            <p:nvPr/>
          </p:nvSpPr>
          <p:spPr>
            <a:xfrm>
              <a:off x="2657605" y="9515765"/>
              <a:ext cx="2909379" cy="253916"/>
            </a:xfrm>
            <a:prstGeom prst="rect">
              <a:avLst/>
            </a:prstGeom>
            <a:noFill/>
            <a:ln>
              <a:noFill/>
            </a:ln>
          </p:spPr>
          <p:txBody>
            <a:bodyPr wrap="square" rtlCol="0">
              <a:spAutoFit/>
            </a:bodyPr>
            <a:lstStyle/>
            <a:p>
              <a:pPr>
                <a:spcBef>
                  <a:spcPts val="50"/>
                </a:spcBef>
                <a:spcAft>
                  <a:spcPts val="50"/>
                </a:spcAft>
              </a:pPr>
              <a:r>
                <a:rPr kumimoji="1" lang="ja-JP" altLang="en-US" sz="1050" spc="50" dirty="0">
                  <a:latin typeface="メイリオ" panose="020B0604030504040204" pitchFamily="50" charset="-128"/>
                  <a:ea typeface="メイリオ" panose="020B0604030504040204" pitchFamily="50" charset="-128"/>
                </a:rPr>
                <a:t>令和５年度子育て世帯生活支援特別給付金</a:t>
              </a:r>
            </a:p>
          </p:txBody>
        </p:sp>
        <p:sp>
          <p:nvSpPr>
            <p:cNvPr id="98" name="テキスト ボックス 97">
              <a:extLst>
                <a:ext uri="{FF2B5EF4-FFF2-40B4-BE49-F238E27FC236}">
                  <a16:creationId xmlns:a16="http://schemas.microsoft.com/office/drawing/2014/main" id="{8D177274-17D3-432B-A78D-63BA17C54E35}"/>
                </a:ext>
              </a:extLst>
            </p:cNvPr>
            <p:cNvSpPr txBox="1"/>
            <p:nvPr/>
          </p:nvSpPr>
          <p:spPr>
            <a:xfrm>
              <a:off x="5945666" y="9522304"/>
              <a:ext cx="609445" cy="253916"/>
            </a:xfrm>
            <a:prstGeom prst="rect">
              <a:avLst/>
            </a:prstGeom>
            <a:noFill/>
          </p:spPr>
          <p:txBody>
            <a:bodyPr wrap="square" rtlCol="0">
              <a:spAutoFit/>
            </a:bodyPr>
            <a:lstStyle/>
            <a:p>
              <a:pPr>
                <a:spcBef>
                  <a:spcPts val="50"/>
                </a:spcBef>
                <a:spcAft>
                  <a:spcPts val="50"/>
                </a:spcAft>
              </a:pPr>
              <a:r>
                <a:rPr kumimoji="1" lang="ja-JP" altLang="en-US" sz="1050" spc="50" dirty="0">
                  <a:latin typeface="メイリオ" panose="020B0604030504040204" pitchFamily="50" charset="-128"/>
                  <a:ea typeface="メイリオ" panose="020B0604030504040204" pitchFamily="50" charset="-128"/>
                </a:rPr>
                <a:t>で検索</a:t>
              </a:r>
            </a:p>
          </p:txBody>
        </p:sp>
      </p:grpSp>
      <p:sp>
        <p:nvSpPr>
          <p:cNvPr id="104" name="テキスト ボックス 103">
            <a:extLst>
              <a:ext uri="{FF2B5EF4-FFF2-40B4-BE49-F238E27FC236}">
                <a16:creationId xmlns:a16="http://schemas.microsoft.com/office/drawing/2014/main" id="{C70D22A0-A4E3-47C7-BB78-0634472E7AAE}"/>
              </a:ext>
            </a:extLst>
          </p:cNvPr>
          <p:cNvSpPr txBox="1"/>
          <p:nvPr/>
        </p:nvSpPr>
        <p:spPr>
          <a:xfrm>
            <a:off x="1351183" y="6332126"/>
            <a:ext cx="975333" cy="261610"/>
          </a:xfrm>
          <a:prstGeom prst="rect">
            <a:avLst/>
          </a:prstGeom>
          <a:noFill/>
        </p:spPr>
        <p:txBody>
          <a:bodyPr wrap="square" rtlCol="0">
            <a:spAutoFit/>
          </a:bodyPr>
          <a:lstStyle/>
          <a:p>
            <a:pPr algn="ctr">
              <a:spcBef>
                <a:spcPts val="70"/>
              </a:spcBef>
              <a:spcAft>
                <a:spcPts val="70"/>
              </a:spcAft>
            </a:pPr>
            <a:r>
              <a:rPr kumimoji="1" lang="ja-JP" altLang="en-US" sz="1100" spc="100" dirty="0">
                <a:latin typeface="メイリオ" panose="020B0604030504040204" pitchFamily="50" charset="-128"/>
                <a:ea typeface="メイリオ" panose="020B0604030504040204" pitchFamily="50" charset="-128"/>
              </a:rPr>
              <a:t>であって</a:t>
            </a:r>
            <a:endParaRPr kumimoji="1" lang="ja-JP" altLang="en-US" sz="1050" spc="100" dirty="0">
              <a:latin typeface="メイリオ" panose="020B0604030504040204" pitchFamily="50" charset="-128"/>
              <a:ea typeface="メイリオ" panose="020B0604030504040204" pitchFamily="50" charset="-128"/>
            </a:endParaRPr>
          </a:p>
        </p:txBody>
      </p:sp>
      <p:sp>
        <p:nvSpPr>
          <p:cNvPr id="105" name="左中かっこ 104">
            <a:extLst>
              <a:ext uri="{FF2B5EF4-FFF2-40B4-BE49-F238E27FC236}">
                <a16:creationId xmlns:a16="http://schemas.microsoft.com/office/drawing/2014/main" id="{DE49F679-6172-48C5-973D-F35DCC94D0F9}"/>
              </a:ext>
            </a:extLst>
          </p:cNvPr>
          <p:cNvSpPr/>
          <p:nvPr/>
        </p:nvSpPr>
        <p:spPr>
          <a:xfrm>
            <a:off x="867508" y="6001897"/>
            <a:ext cx="53473" cy="807649"/>
          </a:xfrm>
          <a:prstGeom prst="leftBrace">
            <a:avLst>
              <a:gd name="adj1" fmla="val 52148"/>
              <a:gd name="adj2" fmla="val 50000"/>
            </a:avLst>
          </a:prstGeom>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a:latin typeface="メイリオ" panose="020B0604030504040204" pitchFamily="50" charset="-128"/>
              <a:ea typeface="メイリオ" panose="020B0604030504040204" pitchFamily="50" charset="-128"/>
            </a:endParaRPr>
          </a:p>
        </p:txBody>
      </p:sp>
      <p:pic>
        <p:nvPicPr>
          <p:cNvPr id="3" name="図 2" descr="テキスト&#10;&#10;中程度の精度で自動的に生成された説明">
            <a:extLst>
              <a:ext uri="{FF2B5EF4-FFF2-40B4-BE49-F238E27FC236}">
                <a16:creationId xmlns:a16="http://schemas.microsoft.com/office/drawing/2014/main" id="{B2D265F2-999A-DCA0-0BCA-8C716A3AB02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975611" y="227901"/>
            <a:ext cx="1444014" cy="499077"/>
          </a:xfrm>
          <a:prstGeom prst="rect">
            <a:avLst/>
          </a:prstGeom>
        </p:spPr>
      </p:pic>
    </p:spTree>
    <p:extLst>
      <p:ext uri="{BB962C8B-B14F-4D97-AF65-F5344CB8AC3E}">
        <p14:creationId xmlns:p14="http://schemas.microsoft.com/office/powerpoint/2010/main" val="26754364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正方形/長方形 33">
            <a:extLst>
              <a:ext uri="{FF2B5EF4-FFF2-40B4-BE49-F238E27FC236}">
                <a16:creationId xmlns:a16="http://schemas.microsoft.com/office/drawing/2014/main" id="{AE942204-569A-7E4B-A0AB-CF0F3A626A71}"/>
              </a:ext>
            </a:extLst>
          </p:cNvPr>
          <p:cNvSpPr/>
          <p:nvPr/>
        </p:nvSpPr>
        <p:spPr>
          <a:xfrm>
            <a:off x="498863" y="1190691"/>
            <a:ext cx="5883808" cy="698520"/>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6" name="テキスト ボックス 5">
            <a:extLst>
              <a:ext uri="{FF2B5EF4-FFF2-40B4-BE49-F238E27FC236}">
                <a16:creationId xmlns:a16="http://schemas.microsoft.com/office/drawing/2014/main" id="{00B0E6F7-EAA5-164B-AAE1-AF04E8C7992E}"/>
              </a:ext>
            </a:extLst>
          </p:cNvPr>
          <p:cNvSpPr txBox="1"/>
          <p:nvPr/>
        </p:nvSpPr>
        <p:spPr>
          <a:xfrm>
            <a:off x="759880" y="1213242"/>
            <a:ext cx="5515896" cy="674031"/>
          </a:xfrm>
          <a:prstGeom prst="rect">
            <a:avLst/>
          </a:prstGeom>
          <a:noFill/>
        </p:spPr>
        <p:txBody>
          <a:bodyPr wrap="square" rtlCol="0" anchor="t">
            <a:spAutoFit/>
          </a:bodyPr>
          <a:lstStyle/>
          <a:p>
            <a:pPr marL="0" marR="0" lvl="0" indent="0" algn="l" defTabSz="457200" rtl="0" eaLnBrk="1" fontAlgn="ctr" latinLnBrk="0" hangingPunct="1">
              <a:lnSpc>
                <a:spcPct val="9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４月以降に</a:t>
            </a:r>
            <a:r>
              <a:rPr lang="ja-JP" altLang="en-US" sz="1400" dirty="0">
                <a:solidFill>
                  <a:prstClr val="black"/>
                </a:solidFill>
                <a:latin typeface="ＭＳ Ｐゴシック" panose="020B0600070205080204" pitchFamily="50" charset="-128"/>
                <a:ea typeface="ＭＳ Ｐゴシック" panose="020B0600070205080204" pitchFamily="50" charset="-128"/>
              </a:rPr>
              <a:t>こ</a:t>
            </a:r>
            <a:r>
              <a:rPr kumimoji="1" lang="ja-JP" altLang="en-US" sz="1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どもを連れて離婚しました（離婚前提で別居しました）。</a:t>
            </a:r>
            <a:endParaRPr kumimoji="1" lang="en-US" altLang="ja-JP" sz="1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457200" rtl="0" eaLnBrk="1" fontAlgn="ctr" latinLnBrk="0" hangingPunct="1">
              <a:lnSpc>
                <a:spcPct val="90000"/>
              </a:lnSpc>
              <a:spcBef>
                <a:spcPts val="0"/>
              </a:spcBef>
              <a:spcAft>
                <a:spcPts val="0"/>
              </a:spcAft>
              <a:buClrTx/>
              <a:buSzTx/>
              <a:buFontTx/>
              <a:buNone/>
              <a:tabLst/>
              <a:defRPr/>
            </a:pPr>
            <a:r>
              <a:rPr kumimoji="1" lang="en-US" altLang="ja-JP" sz="1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a:t>
            </a:r>
            <a:r>
              <a:rPr kumimoji="1" lang="ja-JP" altLang="en-US" sz="1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元</a:t>
            </a:r>
            <a:r>
              <a:rPr kumimoji="1" lang="en-US" altLang="ja-JP" sz="1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a:t>
            </a:r>
            <a:r>
              <a:rPr kumimoji="1" lang="ja-JP" altLang="en-US" sz="1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配偶者は低所得ではないため、給付金対象外（または未受給）です。</a:t>
            </a:r>
            <a:endParaRPr kumimoji="1" lang="en-US" altLang="ja-JP" sz="1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457200" rtl="0" eaLnBrk="1" fontAlgn="ctr" latinLnBrk="0" hangingPunct="1">
              <a:lnSpc>
                <a:spcPct val="9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私は所得等の要件は満たしていますが、どうすれば受給できますか？</a:t>
            </a:r>
            <a:endParaRPr kumimoji="1" lang="ja-JP" altLang="en-US" sz="12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7" name="テキスト ボックス 6">
            <a:extLst>
              <a:ext uri="{FF2B5EF4-FFF2-40B4-BE49-F238E27FC236}">
                <a16:creationId xmlns:a16="http://schemas.microsoft.com/office/drawing/2014/main" id="{0CC7D234-6B38-7543-B7EB-0FA124650A6D}"/>
              </a:ext>
            </a:extLst>
          </p:cNvPr>
          <p:cNvSpPr txBox="1"/>
          <p:nvPr/>
        </p:nvSpPr>
        <p:spPr>
          <a:xfrm>
            <a:off x="639699" y="1892797"/>
            <a:ext cx="5689997" cy="1092607"/>
          </a:xfrm>
          <a:prstGeom prst="rect">
            <a:avLst/>
          </a:prstGeom>
          <a:noFill/>
        </p:spPr>
        <p:txBody>
          <a:bodyPr wrap="square" rtlCol="0">
            <a:spAutoFit/>
          </a:bodyPr>
          <a:lstStyle/>
          <a:p>
            <a:pPr marL="285750" marR="0" lvl="0" indent="-285750" algn="l" defTabSz="457200" rtl="0" eaLnBrk="1" fontAlgn="auto" latinLnBrk="0" hangingPunct="1">
              <a:lnSpc>
                <a:spcPct val="100000"/>
              </a:lnSpc>
              <a:spcBef>
                <a:spcPts val="0"/>
              </a:spcBef>
              <a:spcAft>
                <a:spcPts val="0"/>
              </a:spcAft>
              <a:buClrTx/>
              <a:buSzTx/>
              <a:buFont typeface="MS Gothic" panose="020B0609070205080204" pitchFamily="49" charset="-128"/>
              <a:buChar char="▶"/>
              <a:tabLst/>
              <a:defRPr/>
            </a:pPr>
            <a:r>
              <a:rPr kumimoji="1" lang="en-US" altLang="ja-JP" sz="1200" b="0" i="0" u="heavy"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a:t>
            </a:r>
            <a:r>
              <a:rPr kumimoji="1" lang="ja-JP" altLang="en-US" sz="1200" b="0" i="0" u="heavy"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元</a:t>
            </a:r>
            <a:r>
              <a:rPr kumimoji="1" lang="en-US" altLang="ja-JP" sz="1200" b="0" i="0" u="heavy"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a:t>
            </a:r>
            <a:r>
              <a:rPr kumimoji="1" lang="ja-JP" altLang="en-US" sz="1200" b="0" i="0" u="heavy"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配偶者が児童手当受給者の場合</a:t>
            </a:r>
            <a:r>
              <a:rPr kumimoji="1" lang="ja-JP" altLang="en-US" sz="12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a:t>
            </a:r>
            <a:r>
              <a:rPr kumimoji="1" lang="ja-JP" altLang="en-US" sz="1200" b="0" i="0" u="sng"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児童手当の</a:t>
            </a:r>
            <a:r>
              <a:rPr kumimoji="1" lang="ja-JP" altLang="en-US" sz="1200" b="0" i="0" u="sng" strike="noStrike" kern="1200" cap="none" spc="10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受給者変更</a:t>
            </a:r>
            <a:r>
              <a:rPr kumimoji="1" lang="ja-JP" altLang="en-US" sz="1200" b="0" i="0" u="none" strike="noStrike" kern="1200" cap="none" spc="10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を行ってください。本給付金についての手続きは、</a:t>
            </a:r>
            <a:r>
              <a:rPr kumimoji="1" lang="ja-JP" altLang="en-US" sz="1200" b="1" i="0" u="none" strike="noStrike" kern="1200" cap="none" spc="100" normalizeH="0" baseline="0" noProof="0" dirty="0">
                <a:ln>
                  <a:noFill/>
                </a:ln>
                <a:solidFill>
                  <a:srgbClr val="FF0000"/>
                </a:solidFill>
                <a:effectLst/>
                <a:uLnTx/>
                <a:uFillTx/>
                <a:latin typeface="ＭＳ Ｐゴシック" panose="020B0600070205080204" pitchFamily="50" charset="-128"/>
                <a:ea typeface="ＭＳ Ｐゴシック" panose="020B0600070205080204" pitchFamily="50" charset="-128"/>
                <a:cs typeface="+mn-cs"/>
              </a:rPr>
              <a:t>お住まいの市区町村にお尋ねください。</a:t>
            </a:r>
            <a:r>
              <a:rPr kumimoji="1" lang="ja-JP" altLang="en-US" sz="1200" b="0" i="0" u="none" strike="noStrike" kern="1200" cap="none" spc="10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a:t>
            </a:r>
            <a:r>
              <a:rPr kumimoji="1" lang="ja-JP" altLang="en-US" sz="1200" b="1" i="0" u="none" strike="noStrike" kern="1200" cap="none" spc="100" normalizeH="0" baseline="0" noProof="0" dirty="0">
                <a:ln>
                  <a:noFill/>
                </a:ln>
                <a:solidFill>
                  <a:srgbClr val="FF0000"/>
                </a:solidFill>
                <a:effectLst/>
                <a:uLnTx/>
                <a:uFillTx/>
                <a:latin typeface="ＭＳ Ｐゴシック" panose="020B0600070205080204" pitchFamily="50" charset="-128"/>
                <a:ea typeface="ＭＳ Ｐゴシック" panose="020B0600070205080204" pitchFamily="50" charset="-128"/>
                <a:cs typeface="+mn-cs"/>
              </a:rPr>
              <a:t>申請不要</a:t>
            </a:r>
            <a:r>
              <a:rPr kumimoji="1" lang="ja-JP" altLang="en-US" sz="1200" b="0" i="0" u="none" strike="noStrike" kern="1200" cap="none" spc="10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で受給できる場合もあります。）</a:t>
            </a:r>
            <a:endParaRPr kumimoji="1" lang="en-US" altLang="ja-JP" sz="1200" b="0" i="0" u="none" strike="noStrike" kern="1200" cap="none" spc="10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a:p>
            <a:pPr marL="285750" marR="0" lvl="0" indent="-285750" algn="l" defTabSz="457200" rtl="0" eaLnBrk="1" fontAlgn="auto" latinLnBrk="0" hangingPunct="1">
              <a:lnSpc>
                <a:spcPct val="100000"/>
              </a:lnSpc>
              <a:spcBef>
                <a:spcPts val="600"/>
              </a:spcBef>
              <a:spcAft>
                <a:spcPts val="0"/>
              </a:spcAft>
              <a:buClrTx/>
              <a:buSzTx/>
              <a:buFont typeface="MS Gothic" panose="020B0609070205080204" pitchFamily="49" charset="-128"/>
              <a:buChar char="▶"/>
              <a:tabLst/>
              <a:defRPr/>
            </a:pPr>
            <a:r>
              <a:rPr kumimoji="1" lang="en-US" altLang="ja-JP" sz="1200" b="0" i="0" u="heavy" strike="noStrike" kern="1200" cap="none" spc="10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a:t>
            </a:r>
            <a:r>
              <a:rPr kumimoji="1" lang="ja-JP" altLang="en-US" sz="1200" b="0" i="0" u="heavy" strike="noStrike" kern="1200" cap="none" spc="10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元</a:t>
            </a:r>
            <a:r>
              <a:rPr kumimoji="1" lang="en-US" altLang="ja-JP" sz="1200" b="0" i="0" u="heavy" strike="noStrike" kern="1200" cap="none" spc="10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a:t>
            </a:r>
            <a:r>
              <a:rPr kumimoji="1" lang="ja-JP" altLang="en-US" sz="1200" b="0" i="0" u="heavy" strike="noStrike" kern="1200" cap="none" spc="10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配偶者が児童手当受給者でない場合</a:t>
            </a:r>
            <a:r>
              <a:rPr kumimoji="1" lang="ja-JP" altLang="en-US" sz="1200" b="0" i="0" u="none" strike="noStrike" kern="1200" cap="none" spc="10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（子どもが高校生のみの場合など）、給付金の</a:t>
            </a:r>
            <a:r>
              <a:rPr kumimoji="1" lang="ja-JP" altLang="en-US" sz="1200" b="1" i="0" u="none" strike="noStrike" kern="1200" cap="none" spc="100" normalizeH="0" baseline="0" noProof="0" dirty="0">
                <a:ln>
                  <a:noFill/>
                </a:ln>
                <a:solidFill>
                  <a:srgbClr val="0070C0"/>
                </a:solidFill>
                <a:effectLst/>
                <a:uLnTx/>
                <a:uFillTx/>
                <a:latin typeface="ＭＳ Ｐゴシック" panose="020B0600070205080204" pitchFamily="50" charset="-128"/>
                <a:ea typeface="ＭＳ Ｐゴシック" panose="020B0600070205080204" pitchFamily="50" charset="-128"/>
                <a:cs typeface="+mn-cs"/>
              </a:rPr>
              <a:t>申請を行ってください</a:t>
            </a:r>
            <a:r>
              <a:rPr kumimoji="1" lang="ja-JP" altLang="en-US" sz="900" b="1" i="0" u="none" strike="noStrike" kern="1200" cap="none" spc="100" normalizeH="0" baseline="0" noProof="0" dirty="0">
                <a:ln>
                  <a:noFill/>
                </a:ln>
                <a:solidFill>
                  <a:srgbClr val="0070C0"/>
                </a:solidFill>
                <a:effectLst/>
                <a:uLnTx/>
                <a:uFillTx/>
                <a:latin typeface="ＭＳ Ｐゴシック" panose="020B0600070205080204" pitchFamily="50" charset="-128"/>
                <a:ea typeface="ＭＳ Ｐゴシック" panose="020B0600070205080204" pitchFamily="50" charset="-128"/>
                <a:cs typeface="+mn-cs"/>
              </a:rPr>
              <a:t>（期限はお住まいの市区町村にお尋ねください。）</a:t>
            </a:r>
            <a:r>
              <a:rPr kumimoji="1" lang="ja-JP" altLang="en-US" sz="1200" b="0" i="0" u="none" strike="noStrike" kern="1200" cap="none" spc="10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a:t>
            </a:r>
          </a:p>
        </p:txBody>
      </p:sp>
      <p:sp>
        <p:nvSpPr>
          <p:cNvPr id="40" name="角丸四角形 39"/>
          <p:cNvSpPr/>
          <p:nvPr/>
        </p:nvSpPr>
        <p:spPr>
          <a:xfrm>
            <a:off x="379769" y="350185"/>
            <a:ext cx="6116034" cy="746449"/>
          </a:xfrm>
          <a:prstGeom prst="roundRect">
            <a:avLst>
              <a:gd name="adj" fmla="val 12019"/>
            </a:avLst>
          </a:prstGeom>
          <a:pattFill prst="pct50">
            <a:fgClr>
              <a:srgbClr val="FFFF00"/>
            </a:fgClr>
            <a:bgClr>
              <a:schemeClr val="bg1"/>
            </a:bgClr>
          </a:pattFill>
          <a:ln w="44450" cmpd="dbl">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41" name="テキスト ボックス 40">
            <a:extLst>
              <a:ext uri="{FF2B5EF4-FFF2-40B4-BE49-F238E27FC236}">
                <a16:creationId xmlns:a16="http://schemas.microsoft.com/office/drawing/2014/main" id="{392AB177-6C69-7142-A1DF-8AA73B0697F9}"/>
              </a:ext>
            </a:extLst>
          </p:cNvPr>
          <p:cNvSpPr txBox="1"/>
          <p:nvPr/>
        </p:nvSpPr>
        <p:spPr>
          <a:xfrm>
            <a:off x="442649" y="422145"/>
            <a:ext cx="5986728" cy="646331"/>
          </a:xfrm>
          <a:prstGeom prst="rect">
            <a:avLst/>
          </a:prstGeom>
          <a:noFill/>
        </p:spPr>
        <p:txBody>
          <a:bodyPr wrap="square" rtlCol="0">
            <a:spAutoFit/>
          </a:bodyPr>
          <a:lstStyle/>
          <a:p>
            <a:pPr marL="0" marR="0" lvl="0" indent="0" algn="l" defTabSz="457200" rtl="0" eaLnBrk="1" fontAlgn="auto" latinLnBrk="0" hangingPunct="1">
              <a:spcBef>
                <a:spcPts val="0"/>
              </a:spcBef>
              <a:buClrTx/>
              <a:buSzTx/>
              <a:buFontTx/>
              <a:buNone/>
              <a:tabLst/>
              <a:defRPr/>
            </a:pPr>
            <a:r>
              <a:rPr kumimoji="1" lang="ja-JP" altLang="en-US" sz="1200" b="1" i="0" u="none" strike="noStrike" kern="1200" cap="none" spc="0" normalizeH="0" baseline="0" noProof="0" dirty="0">
                <a:ln>
                  <a:noFill/>
                </a:ln>
                <a:solidFill>
                  <a:srgbClr val="FF0000"/>
                </a:solidFill>
                <a:effectLst/>
                <a:uLnTx/>
                <a:uFillTx/>
                <a:latin typeface="メイリオ" panose="020B0604030504040204" pitchFamily="50" charset="-128"/>
                <a:ea typeface="メイリオ" panose="020B0604030504040204" pitchFamily="50" charset="-128"/>
              </a:rPr>
              <a:t>・以下のＱ＆Ａを参考に、必要な書類をご用意の上、手続きください。</a:t>
            </a:r>
            <a:endParaRPr kumimoji="1" lang="en-US" altLang="ja-JP" sz="1200" b="1" i="0" u="none" strike="noStrike" kern="1200" cap="none" spc="0" normalizeH="0" baseline="0" noProof="0" dirty="0">
              <a:ln>
                <a:noFill/>
              </a:ln>
              <a:solidFill>
                <a:srgbClr val="FF0000"/>
              </a:solidFill>
              <a:effectLst/>
              <a:uLnTx/>
              <a:uFillTx/>
              <a:latin typeface="メイリオ" panose="020B0604030504040204" pitchFamily="50" charset="-128"/>
              <a:ea typeface="メイリオ" panose="020B0604030504040204" pitchFamily="50" charset="-128"/>
            </a:endParaRPr>
          </a:p>
          <a:p>
            <a:pPr marL="177800" marR="0" lvl="0" indent="-177800" algn="l" defTabSz="457200" rtl="0" eaLnBrk="1" fontAlgn="auto" latinLnBrk="0" hangingPunct="1">
              <a:spcBef>
                <a:spcPts val="0"/>
              </a:spcBef>
              <a:buClrTx/>
              <a:buSzTx/>
              <a:buFontTx/>
              <a:buNone/>
              <a:tabLst/>
              <a:defRPr/>
            </a:pPr>
            <a:r>
              <a:rPr kumimoji="1" lang="ja-JP" altLang="en-US" sz="1200" b="1" i="0" u="none" strike="noStrike" kern="1200" cap="none" spc="0" normalizeH="0" baseline="0" noProof="0" dirty="0">
                <a:ln>
                  <a:noFill/>
                </a:ln>
                <a:solidFill>
                  <a:srgbClr val="FF0000"/>
                </a:solidFill>
                <a:effectLst/>
                <a:uLnTx/>
                <a:uFillTx/>
                <a:latin typeface="メイリオ" panose="020B0604030504040204" pitchFamily="50" charset="-128"/>
                <a:ea typeface="メイリオ" panose="020B0604030504040204" pitchFamily="50" charset="-128"/>
              </a:rPr>
              <a:t>・配偶者が給付金を受給済みか、ご自身が給付金対象者かなど、分からない点は、お住まいの市区町村の給付金担当窓口までご相談ください。</a:t>
            </a:r>
            <a:endParaRPr kumimoji="1" lang="en-US" altLang="ja-JP" sz="1200" b="1" i="0" u="none" strike="noStrike" kern="1200" cap="none" spc="0" normalizeH="0" baseline="0" noProof="0" dirty="0">
              <a:ln>
                <a:noFill/>
              </a:ln>
              <a:solidFill>
                <a:srgbClr val="FF0000"/>
              </a:solidFill>
              <a:effectLst/>
              <a:uLnTx/>
              <a:uFillTx/>
              <a:latin typeface="メイリオ" panose="020B0604030504040204" pitchFamily="50" charset="-128"/>
              <a:ea typeface="メイリオ" panose="020B0604030504040204" pitchFamily="50" charset="-128"/>
            </a:endParaRPr>
          </a:p>
        </p:txBody>
      </p:sp>
      <p:sp>
        <p:nvSpPr>
          <p:cNvPr id="2" name="テキスト ボックス 1"/>
          <p:cNvSpPr txBox="1"/>
          <p:nvPr/>
        </p:nvSpPr>
        <p:spPr>
          <a:xfrm rot="20274502">
            <a:off x="222452" y="1100267"/>
            <a:ext cx="742950" cy="923330"/>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5400" b="1" i="0" u="none" strike="noStrike" kern="1200" cap="none" spc="0" normalizeH="0" baseline="0" noProof="0" dirty="0">
                <a:ln>
                  <a:noFill/>
                </a:ln>
                <a:solidFill>
                  <a:prstClr val="black"/>
                </a:solidFill>
                <a:effectLst/>
                <a:uLnTx/>
                <a:uFillTx/>
                <a:latin typeface="ＤＨＰ平成明朝体W3" panose="02020300000000000000" pitchFamily="18" charset="-128"/>
                <a:ea typeface="ＤＨＰ平成明朝体W3" panose="02020300000000000000" pitchFamily="18" charset="-128"/>
                <a:cs typeface="+mn-cs"/>
              </a:rPr>
              <a:t>？</a:t>
            </a:r>
          </a:p>
        </p:txBody>
      </p:sp>
      <p:sp>
        <p:nvSpPr>
          <p:cNvPr id="42" name="正方形/長方形 41">
            <a:extLst>
              <a:ext uri="{FF2B5EF4-FFF2-40B4-BE49-F238E27FC236}">
                <a16:creationId xmlns:a16="http://schemas.microsoft.com/office/drawing/2014/main" id="{AE942204-569A-7E4B-A0AB-CF0F3A626A71}"/>
              </a:ext>
            </a:extLst>
          </p:cNvPr>
          <p:cNvSpPr/>
          <p:nvPr/>
        </p:nvSpPr>
        <p:spPr>
          <a:xfrm>
            <a:off x="498863" y="5407197"/>
            <a:ext cx="5883808" cy="514383"/>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43" name="テキスト ボックス 42">
            <a:extLst>
              <a:ext uri="{FF2B5EF4-FFF2-40B4-BE49-F238E27FC236}">
                <a16:creationId xmlns:a16="http://schemas.microsoft.com/office/drawing/2014/main" id="{00B0E6F7-EAA5-164B-AAE1-AF04E8C7992E}"/>
              </a:ext>
            </a:extLst>
          </p:cNvPr>
          <p:cNvSpPr txBox="1"/>
          <p:nvPr/>
        </p:nvSpPr>
        <p:spPr>
          <a:xfrm>
            <a:off x="852795" y="5431298"/>
            <a:ext cx="5515896" cy="480131"/>
          </a:xfrm>
          <a:prstGeom prst="rect">
            <a:avLst/>
          </a:prstGeom>
          <a:noFill/>
        </p:spPr>
        <p:txBody>
          <a:bodyPr wrap="square" rtlCol="0" anchor="t">
            <a:spAutoFit/>
          </a:bodyPr>
          <a:lstStyle/>
          <a:p>
            <a:pPr marL="0" marR="0" lvl="0" indent="0" algn="l" defTabSz="457200" rtl="0" eaLnBrk="1" fontAlgn="ctr" latinLnBrk="0" hangingPunct="1">
              <a:lnSpc>
                <a:spcPct val="9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配偶者からＤＶを受け、子どもを連れて避難しています。</a:t>
            </a:r>
            <a:endParaRPr kumimoji="1" lang="en-US" altLang="ja-JP" sz="1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457200" rtl="0" eaLnBrk="1" fontAlgn="ctr" latinLnBrk="0" hangingPunct="1">
              <a:lnSpc>
                <a:spcPct val="9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配偶者が給付金を受給しないようにできますか？</a:t>
            </a:r>
            <a:endParaRPr kumimoji="1" lang="en-US" altLang="ja-JP" sz="1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45" name="テキスト ボックス 44"/>
          <p:cNvSpPr txBox="1"/>
          <p:nvPr/>
        </p:nvSpPr>
        <p:spPr>
          <a:xfrm rot="20274502">
            <a:off x="222451" y="5248495"/>
            <a:ext cx="742950" cy="923330"/>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5400" b="1" i="0" u="none" strike="noStrike" kern="1200" cap="none" spc="0" normalizeH="0" baseline="0" noProof="0" dirty="0">
                <a:ln>
                  <a:noFill/>
                </a:ln>
                <a:solidFill>
                  <a:prstClr val="black"/>
                </a:solidFill>
                <a:effectLst/>
                <a:uLnTx/>
                <a:uFillTx/>
                <a:latin typeface="ＤＨＰ平成明朝体W3" panose="02020300000000000000" pitchFamily="18" charset="-128"/>
                <a:ea typeface="ＤＨＰ平成明朝体W3" panose="02020300000000000000" pitchFamily="18" charset="-128"/>
                <a:cs typeface="+mn-cs"/>
              </a:rPr>
              <a:t>？</a:t>
            </a:r>
          </a:p>
        </p:txBody>
      </p:sp>
      <p:sp>
        <p:nvSpPr>
          <p:cNvPr id="48" name="テキスト ボックス 47">
            <a:extLst>
              <a:ext uri="{FF2B5EF4-FFF2-40B4-BE49-F238E27FC236}">
                <a16:creationId xmlns:a16="http://schemas.microsoft.com/office/drawing/2014/main" id="{0CC7D234-6B38-7543-B7EB-0FA124650A6D}"/>
              </a:ext>
            </a:extLst>
          </p:cNvPr>
          <p:cNvSpPr txBox="1"/>
          <p:nvPr/>
        </p:nvSpPr>
        <p:spPr>
          <a:xfrm>
            <a:off x="692673" y="5908022"/>
            <a:ext cx="5689997" cy="646331"/>
          </a:xfrm>
          <a:prstGeom prst="rect">
            <a:avLst/>
          </a:prstGeom>
          <a:noFill/>
        </p:spPr>
        <p:txBody>
          <a:bodyPr wrap="square" rtlCol="0">
            <a:spAutoFit/>
          </a:bodyPr>
          <a:lstStyle/>
          <a:p>
            <a:pPr marL="285750" marR="0" lvl="0" indent="-285750" algn="l" defTabSz="457200" rtl="0" eaLnBrk="1" fontAlgn="auto" latinLnBrk="0" hangingPunct="1">
              <a:lnSpc>
                <a:spcPct val="100000"/>
              </a:lnSpc>
              <a:spcBef>
                <a:spcPts val="0"/>
              </a:spcBef>
              <a:spcAft>
                <a:spcPts val="0"/>
              </a:spcAft>
              <a:buClrTx/>
              <a:buSzTx/>
              <a:buFont typeface="MS Gothic" panose="020B0609070205080204" pitchFamily="49" charset="-128"/>
              <a:buChar char="▶"/>
              <a:tabLst/>
              <a:defRPr/>
            </a:pPr>
            <a:r>
              <a:rPr kumimoji="1" lang="ja-JP" altLang="en-US" sz="12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お住まいの市区町村の給付金担当窓口に、ＤＶ避難中である旨お申し出ください。配偶者に既に給付金が支給済みでなければ、支給を差止めできます。</a:t>
            </a:r>
            <a:br>
              <a:rPr kumimoji="1" lang="en-US" altLang="ja-JP" sz="12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br>
            <a:r>
              <a:rPr kumimoji="1" lang="ja-JP" altLang="en-US" sz="12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（住民票を移していなくても、お住まいの市区町村で手続きできます。）</a:t>
            </a:r>
            <a:endParaRPr kumimoji="1" lang="en-US" altLang="ja-JP" sz="12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54" name="正方形/長方形 53">
            <a:extLst>
              <a:ext uri="{FF2B5EF4-FFF2-40B4-BE49-F238E27FC236}">
                <a16:creationId xmlns:a16="http://schemas.microsoft.com/office/drawing/2014/main" id="{AE942204-569A-7E4B-A0AB-CF0F3A626A71}"/>
              </a:ext>
            </a:extLst>
          </p:cNvPr>
          <p:cNvSpPr/>
          <p:nvPr/>
        </p:nvSpPr>
        <p:spPr>
          <a:xfrm>
            <a:off x="498862" y="8603438"/>
            <a:ext cx="5883808" cy="343883"/>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55" name="テキスト ボックス 54">
            <a:extLst>
              <a:ext uri="{FF2B5EF4-FFF2-40B4-BE49-F238E27FC236}">
                <a16:creationId xmlns:a16="http://schemas.microsoft.com/office/drawing/2014/main" id="{00B0E6F7-EAA5-164B-AAE1-AF04E8C7992E}"/>
              </a:ext>
            </a:extLst>
          </p:cNvPr>
          <p:cNvSpPr txBox="1"/>
          <p:nvPr/>
        </p:nvSpPr>
        <p:spPr>
          <a:xfrm>
            <a:off x="866774" y="8606719"/>
            <a:ext cx="5515896" cy="307777"/>
          </a:xfrm>
          <a:prstGeom prst="rect">
            <a:avLst/>
          </a:prstGeom>
          <a:noFill/>
        </p:spPr>
        <p:txBody>
          <a:bodyPr wrap="square" rtlCol="0" anchor="t">
            <a:spAutoFit/>
          </a:bodyPr>
          <a:lstStyle/>
          <a:p>
            <a:pPr marL="0" marR="0" lvl="0" indent="0" algn="l" defTabSz="457200" rtl="0" eaLnBrk="1" fontAlgn="ctr" latinLnBrk="0" hangingPunct="1">
              <a:lnSpc>
                <a:spcPct val="100000"/>
              </a:lnSpc>
              <a:spcBef>
                <a:spcPts val="0"/>
              </a:spcBef>
              <a:spcAft>
                <a:spcPts val="0"/>
              </a:spcAft>
              <a:buClrTx/>
              <a:buSzTx/>
              <a:buFontTx/>
              <a:buNone/>
              <a:tabLst/>
              <a:defRPr/>
            </a:pPr>
            <a:r>
              <a:rPr kumimoji="1" lang="en-US" altLang="ja-JP" sz="1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a:t>
            </a:r>
            <a:r>
              <a:rPr kumimoji="1" lang="ja-JP" altLang="en-US" sz="1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元</a:t>
            </a:r>
            <a:r>
              <a:rPr kumimoji="1" lang="en-US" altLang="ja-JP" sz="1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a:t>
            </a:r>
            <a:r>
              <a:rPr kumimoji="1" lang="ja-JP" altLang="en-US" sz="1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配偶者が給付金受給済みです。私は給付金を受給できませんか？</a:t>
            </a:r>
            <a:endParaRPr kumimoji="1" lang="ja-JP" altLang="en-US" sz="12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58" name="テキスト ボックス 57">
            <a:extLst>
              <a:ext uri="{FF2B5EF4-FFF2-40B4-BE49-F238E27FC236}">
                <a16:creationId xmlns:a16="http://schemas.microsoft.com/office/drawing/2014/main" id="{0CC7D234-6B38-7543-B7EB-0FA124650A6D}"/>
              </a:ext>
            </a:extLst>
          </p:cNvPr>
          <p:cNvSpPr txBox="1"/>
          <p:nvPr/>
        </p:nvSpPr>
        <p:spPr>
          <a:xfrm>
            <a:off x="639699" y="8955626"/>
            <a:ext cx="5689997" cy="646331"/>
          </a:xfrm>
          <a:prstGeom prst="rect">
            <a:avLst/>
          </a:prstGeom>
          <a:noFill/>
        </p:spPr>
        <p:txBody>
          <a:bodyPr wrap="square" rtlCol="0">
            <a:spAutoFit/>
          </a:bodyPr>
          <a:lstStyle/>
          <a:p>
            <a:pPr marL="285750" marR="0" lvl="0" indent="-285750" algn="l" defTabSz="457200" rtl="0" eaLnBrk="1" fontAlgn="auto" latinLnBrk="0" hangingPunct="1">
              <a:lnSpc>
                <a:spcPct val="100000"/>
              </a:lnSpc>
              <a:spcBef>
                <a:spcPts val="0"/>
              </a:spcBef>
              <a:spcAft>
                <a:spcPts val="0"/>
              </a:spcAft>
              <a:buClrTx/>
              <a:buSzTx/>
              <a:buFont typeface="MS Gothic" panose="020B0609070205080204" pitchFamily="49" charset="-128"/>
              <a:buChar char="▶"/>
              <a:tabLst/>
              <a:defRPr/>
            </a:pPr>
            <a:r>
              <a:rPr kumimoji="1" lang="ja-JP" altLang="en-US" sz="12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別途要件を満たせば（離婚成立又は</a:t>
            </a:r>
            <a:r>
              <a:rPr kumimoji="1" lang="en-US" altLang="ja-JP" sz="12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DV</a:t>
            </a:r>
            <a:r>
              <a:rPr kumimoji="1" lang="ja-JP" altLang="en-US" sz="12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保護命令が出ていること等）、</a:t>
            </a:r>
            <a:r>
              <a:rPr kumimoji="1" lang="ja-JP" altLang="en-US" sz="1200" b="0" i="0" u="sng"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同額のひとり親世帯分給付金を受給できます。</a:t>
            </a:r>
            <a:r>
              <a:rPr kumimoji="1" lang="ja-JP" altLang="en-US" sz="12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ひとり親世帯分</a:t>
            </a:r>
            <a:r>
              <a:rPr kumimoji="1" lang="ja-JP" altLang="en-US" sz="1200" b="0" i="0" u="none" strike="noStrike" kern="1200" cap="none" spc="10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の「家計急変」時の手続きに沿って、</a:t>
            </a:r>
            <a:r>
              <a:rPr kumimoji="1" lang="ja-JP" altLang="en-US" sz="1200" b="1" i="0" u="none" strike="noStrike" kern="1200" cap="none" spc="100" normalizeH="0" baseline="0" noProof="0" dirty="0">
                <a:ln>
                  <a:noFill/>
                </a:ln>
                <a:solidFill>
                  <a:srgbClr val="0070C0"/>
                </a:solidFill>
                <a:effectLst/>
                <a:uLnTx/>
                <a:uFillTx/>
                <a:latin typeface="ＭＳ Ｐゴシック" panose="020B0600070205080204" pitchFamily="50" charset="-128"/>
                <a:ea typeface="ＭＳ Ｐゴシック" panose="020B0600070205080204" pitchFamily="50" charset="-128"/>
                <a:cs typeface="+mn-cs"/>
              </a:rPr>
              <a:t>申請を行ってください</a:t>
            </a:r>
            <a:r>
              <a:rPr kumimoji="1" lang="ja-JP" altLang="en-US" sz="1000" b="1" i="0" u="none" strike="noStrike" kern="1200" cap="none" spc="100" normalizeH="0" baseline="0" noProof="0" dirty="0">
                <a:ln>
                  <a:noFill/>
                </a:ln>
                <a:solidFill>
                  <a:srgbClr val="0070C0"/>
                </a:solidFill>
                <a:effectLst/>
                <a:uLnTx/>
                <a:uFillTx/>
                <a:latin typeface="ＭＳ Ｐゴシック" panose="020B0600070205080204" pitchFamily="50" charset="-128"/>
                <a:ea typeface="ＭＳ Ｐゴシック" panose="020B0600070205080204" pitchFamily="50" charset="-128"/>
                <a:cs typeface="+mn-cs"/>
              </a:rPr>
              <a:t>（期限はお住まいの市区町村にお尋ねください） </a:t>
            </a:r>
            <a:r>
              <a:rPr kumimoji="1" lang="ja-JP" altLang="en-US" sz="1200" b="0" i="0" u="none" strike="noStrike" kern="1200" cap="none" spc="10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a:t>
            </a:r>
          </a:p>
        </p:txBody>
      </p:sp>
      <p:sp>
        <p:nvSpPr>
          <p:cNvPr id="59" name="テキスト ボックス 58"/>
          <p:cNvSpPr txBox="1"/>
          <p:nvPr/>
        </p:nvSpPr>
        <p:spPr>
          <a:xfrm rot="20274502">
            <a:off x="222451" y="8359234"/>
            <a:ext cx="742950" cy="923330"/>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5400" b="1" i="0" u="none" strike="noStrike" kern="1200" cap="none" spc="0" normalizeH="0" baseline="0" noProof="0" dirty="0">
                <a:ln>
                  <a:noFill/>
                </a:ln>
                <a:solidFill>
                  <a:prstClr val="black"/>
                </a:solidFill>
                <a:effectLst/>
                <a:uLnTx/>
                <a:uFillTx/>
                <a:latin typeface="ＤＨＰ平成明朝体W3" panose="02020300000000000000" pitchFamily="18" charset="-128"/>
                <a:ea typeface="ＤＨＰ平成明朝体W3" panose="02020300000000000000" pitchFamily="18" charset="-128"/>
                <a:cs typeface="+mn-cs"/>
              </a:rPr>
              <a:t>？</a:t>
            </a:r>
          </a:p>
        </p:txBody>
      </p:sp>
      <p:sp>
        <p:nvSpPr>
          <p:cNvPr id="61" name="角丸四角形 60"/>
          <p:cNvSpPr/>
          <p:nvPr/>
        </p:nvSpPr>
        <p:spPr>
          <a:xfrm>
            <a:off x="498865" y="3741212"/>
            <a:ext cx="5883804" cy="1537969"/>
          </a:xfrm>
          <a:prstGeom prst="roundRect">
            <a:avLst>
              <a:gd name="adj" fmla="val 12019"/>
            </a:avLst>
          </a:prstGeom>
          <a:noFill/>
          <a:ln w="44450" cmpd="dbl">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pic>
        <p:nvPicPr>
          <p:cNvPr id="9" name="図 8"/>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593926" y="4207233"/>
            <a:ext cx="637810" cy="637810"/>
          </a:xfrm>
          <a:prstGeom prst="rect">
            <a:avLst/>
          </a:prstGeom>
        </p:spPr>
      </p:pic>
      <p:sp>
        <p:nvSpPr>
          <p:cNvPr id="63" name="テキスト ボックス 62">
            <a:extLst>
              <a:ext uri="{FF2B5EF4-FFF2-40B4-BE49-F238E27FC236}">
                <a16:creationId xmlns:a16="http://schemas.microsoft.com/office/drawing/2014/main" id="{392AB177-6C69-7142-A1DF-8AA73B0697F9}"/>
              </a:ext>
            </a:extLst>
          </p:cNvPr>
          <p:cNvSpPr txBox="1"/>
          <p:nvPr/>
        </p:nvSpPr>
        <p:spPr>
          <a:xfrm>
            <a:off x="745763" y="3802980"/>
            <a:ext cx="5379854" cy="307777"/>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400" b="1" i="0" u="sng" strike="noStrike" kern="1200" cap="none" spc="0" normalizeH="0" baseline="0" noProof="0" dirty="0">
                <a:ln>
                  <a:noFill/>
                </a:ln>
                <a:solidFill>
                  <a:srgbClr val="E66914"/>
                </a:solidFill>
                <a:effectLst/>
                <a:uLnTx/>
                <a:uFillTx/>
                <a:latin typeface="游ゴシック" panose="020B0400000000000000" pitchFamily="50" charset="-128"/>
                <a:ea typeface="游ゴシック" panose="020B0400000000000000" pitchFamily="50" charset="-128"/>
                <a:cs typeface="+mn-cs"/>
              </a:rPr>
              <a:t>離婚協議中であること</a:t>
            </a:r>
            <a:r>
              <a:rPr kumimoji="1" lang="ja-JP" altLang="en-US" sz="1400" b="1" i="0" u="none" strike="noStrike" kern="1200" cap="none" spc="0" normalizeH="0" baseline="0" noProof="0" dirty="0">
                <a:ln>
                  <a:noFill/>
                </a:ln>
                <a:solidFill>
                  <a:srgbClr val="E66914"/>
                </a:solidFill>
                <a:effectLst/>
                <a:uLnTx/>
                <a:uFillTx/>
                <a:latin typeface="游ゴシック" panose="020B0400000000000000" pitchFamily="50" charset="-128"/>
                <a:ea typeface="游ゴシック" panose="020B0400000000000000" pitchFamily="50" charset="-128"/>
                <a:cs typeface="+mn-cs"/>
              </a:rPr>
              <a:t>を明らかにできる書類</a:t>
            </a:r>
            <a:r>
              <a:rPr kumimoji="1" lang="ja-JP" altLang="en-US" sz="1050" b="1" i="0" u="none" strike="noStrike" kern="1200" cap="none" spc="0" normalizeH="0" baseline="0" noProof="0" dirty="0">
                <a:ln>
                  <a:noFill/>
                </a:ln>
                <a:solidFill>
                  <a:srgbClr val="E66914"/>
                </a:solidFill>
                <a:effectLst/>
                <a:uLnTx/>
                <a:uFillTx/>
                <a:latin typeface="游ゴシック" panose="020B0400000000000000" pitchFamily="50" charset="-128"/>
                <a:ea typeface="游ゴシック" panose="020B0400000000000000" pitchFamily="50" charset="-128"/>
                <a:cs typeface="+mn-cs"/>
              </a:rPr>
              <a:t>（一例、児童手当準拠）</a:t>
            </a:r>
            <a:endParaRPr kumimoji="1" lang="ja-JP" altLang="en-US" sz="1400" b="1" i="0" u="none" strike="noStrike" kern="1200" cap="none" spc="0" normalizeH="0" baseline="0" noProof="0" dirty="0">
              <a:ln>
                <a:noFill/>
              </a:ln>
              <a:solidFill>
                <a:srgbClr val="E66914"/>
              </a:solidFill>
              <a:effectLst/>
              <a:uLnTx/>
              <a:uFillTx/>
              <a:latin typeface="游ゴシック" panose="020B0400000000000000" pitchFamily="50" charset="-128"/>
              <a:ea typeface="游ゴシック" panose="020B0400000000000000" pitchFamily="50" charset="-128"/>
              <a:cs typeface="+mn-cs"/>
            </a:endParaRPr>
          </a:p>
        </p:txBody>
      </p:sp>
      <p:sp>
        <p:nvSpPr>
          <p:cNvPr id="77" name="正方形/長方形 76">
            <a:extLst>
              <a:ext uri="{FF2B5EF4-FFF2-40B4-BE49-F238E27FC236}">
                <a16:creationId xmlns:a16="http://schemas.microsoft.com/office/drawing/2014/main" id="{AE942204-569A-7E4B-A0AB-CF0F3A626A71}"/>
              </a:ext>
            </a:extLst>
          </p:cNvPr>
          <p:cNvSpPr/>
          <p:nvPr/>
        </p:nvSpPr>
        <p:spPr>
          <a:xfrm>
            <a:off x="866774" y="3093248"/>
            <a:ext cx="5515895" cy="343883"/>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78" name="テキスト ボックス 77">
            <a:extLst>
              <a:ext uri="{FF2B5EF4-FFF2-40B4-BE49-F238E27FC236}">
                <a16:creationId xmlns:a16="http://schemas.microsoft.com/office/drawing/2014/main" id="{00B0E6F7-EAA5-164B-AAE1-AF04E8C7992E}"/>
              </a:ext>
            </a:extLst>
          </p:cNvPr>
          <p:cNvSpPr txBox="1"/>
          <p:nvPr/>
        </p:nvSpPr>
        <p:spPr>
          <a:xfrm>
            <a:off x="1466851" y="3122459"/>
            <a:ext cx="4915820" cy="307777"/>
          </a:xfrm>
          <a:prstGeom prst="rect">
            <a:avLst/>
          </a:prstGeom>
          <a:noFill/>
        </p:spPr>
        <p:txBody>
          <a:bodyPr wrap="square" rtlCol="0" anchor="t">
            <a:spAutoFit/>
          </a:bodyPr>
          <a:lstStyle/>
          <a:p>
            <a:pPr marL="0" marR="0" lvl="0" indent="0" algn="l" defTabSz="457200" rtl="0" eaLnBrk="1" fontAlgn="ctr"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児童手当の受給者変更は離婚成立後でないとできませんか？</a:t>
            </a:r>
            <a:endParaRPr kumimoji="1" lang="ja-JP" altLang="en-US" sz="12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79" name="テキスト ボックス 78"/>
          <p:cNvSpPr txBox="1"/>
          <p:nvPr/>
        </p:nvSpPr>
        <p:spPr>
          <a:xfrm rot="20274502">
            <a:off x="809436" y="2927737"/>
            <a:ext cx="742950" cy="707886"/>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en-US" altLang="ja-JP" sz="4000" b="1" i="0" u="none" strike="noStrike" kern="1200" cap="none" spc="0" normalizeH="0" baseline="0" noProof="0" dirty="0">
                <a:ln>
                  <a:noFill/>
                </a:ln>
                <a:solidFill>
                  <a:prstClr val="black"/>
                </a:solidFill>
                <a:effectLst/>
                <a:uLnTx/>
                <a:uFillTx/>
                <a:latin typeface="ＤＨＰ平成明朝体W3" panose="02020300000000000000" pitchFamily="18" charset="-128"/>
                <a:ea typeface="ＤＨＰ平成明朝体W3" panose="02020300000000000000" pitchFamily="18" charset="-128"/>
                <a:cs typeface="+mn-cs"/>
              </a:rPr>
              <a:t>??</a:t>
            </a:r>
            <a:endParaRPr kumimoji="1" lang="ja-JP" altLang="en-US" sz="4000" b="1" i="0" u="none" strike="noStrike" kern="1200" cap="none" spc="0" normalizeH="0" baseline="0" noProof="0" dirty="0">
              <a:ln>
                <a:noFill/>
              </a:ln>
              <a:solidFill>
                <a:prstClr val="black"/>
              </a:solidFill>
              <a:effectLst/>
              <a:uLnTx/>
              <a:uFillTx/>
              <a:latin typeface="ＤＨＰ平成明朝体W3" panose="02020300000000000000" pitchFamily="18" charset="-128"/>
              <a:ea typeface="ＤＨＰ平成明朝体W3" panose="02020300000000000000" pitchFamily="18" charset="-128"/>
              <a:cs typeface="+mn-cs"/>
            </a:endParaRPr>
          </a:p>
        </p:txBody>
      </p:sp>
      <p:sp>
        <p:nvSpPr>
          <p:cNvPr id="81" name="テキスト ボックス 80">
            <a:extLst>
              <a:ext uri="{FF2B5EF4-FFF2-40B4-BE49-F238E27FC236}">
                <a16:creationId xmlns:a16="http://schemas.microsoft.com/office/drawing/2014/main" id="{0CC7D234-6B38-7543-B7EB-0FA124650A6D}"/>
              </a:ext>
            </a:extLst>
          </p:cNvPr>
          <p:cNvSpPr txBox="1"/>
          <p:nvPr/>
        </p:nvSpPr>
        <p:spPr>
          <a:xfrm>
            <a:off x="1151947" y="3390194"/>
            <a:ext cx="5310511" cy="276999"/>
          </a:xfrm>
          <a:prstGeom prst="rect">
            <a:avLst/>
          </a:prstGeom>
          <a:noFill/>
        </p:spPr>
        <p:txBody>
          <a:bodyPr wrap="square" rtlCol="0">
            <a:spAutoFit/>
          </a:bodyPr>
          <a:lstStyle/>
          <a:p>
            <a:pPr marL="285750" marR="0" lvl="0" indent="-285750" algn="l" defTabSz="457200" rtl="0" eaLnBrk="1" fontAlgn="auto" latinLnBrk="0" hangingPunct="1">
              <a:lnSpc>
                <a:spcPct val="100000"/>
              </a:lnSpc>
              <a:spcBef>
                <a:spcPts val="0"/>
              </a:spcBef>
              <a:spcAft>
                <a:spcPts val="0"/>
              </a:spcAft>
              <a:buClrTx/>
              <a:buSzTx/>
              <a:buFont typeface="MS Gothic" panose="020B0609070205080204" pitchFamily="49" charset="-128"/>
              <a:buChar char="▶"/>
              <a:tabLst/>
              <a:defRPr/>
            </a:pPr>
            <a:r>
              <a:rPr kumimoji="1" lang="ja-JP" altLang="en-US" sz="12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離婚協議中で別居している場合、ＤＶ避難中の場合等も変更できます。</a:t>
            </a:r>
            <a:endParaRPr kumimoji="1" lang="ja-JP" altLang="en-US" sz="1200" b="0" i="0" u="none" strike="noStrike" kern="1200" cap="none" spc="10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82" name="テキスト ボックス 81">
            <a:extLst>
              <a:ext uri="{FF2B5EF4-FFF2-40B4-BE49-F238E27FC236}">
                <a16:creationId xmlns:a16="http://schemas.microsoft.com/office/drawing/2014/main" id="{392AB177-6C69-7142-A1DF-8AA73B0697F9}"/>
              </a:ext>
            </a:extLst>
          </p:cNvPr>
          <p:cNvSpPr txBox="1"/>
          <p:nvPr/>
        </p:nvSpPr>
        <p:spPr>
          <a:xfrm>
            <a:off x="1231737" y="4040617"/>
            <a:ext cx="5150932" cy="1254189"/>
          </a:xfrm>
          <a:prstGeom prst="rect">
            <a:avLst/>
          </a:prstGeom>
          <a:noFill/>
        </p:spPr>
        <p:txBody>
          <a:bodyPr wrap="square" rtlCol="0">
            <a:spAutoFit/>
          </a:bodyPr>
          <a:lstStyle/>
          <a:p>
            <a:pPr marL="171450" marR="0" lvl="0" indent="-171450" algn="l" defTabSz="457200" rtl="0" eaLnBrk="1" fontAlgn="auto" latinLnBrk="0" hangingPunct="1">
              <a:lnSpc>
                <a:spcPct val="100000"/>
              </a:lnSpc>
              <a:spcBef>
                <a:spcPts val="0"/>
              </a:spcBef>
              <a:spcAft>
                <a:spcPts val="0"/>
              </a:spcAft>
              <a:buClrTx/>
              <a:buSzTx/>
              <a:buFont typeface="Wingdings" panose="05000000000000000000" pitchFamily="2" charset="2"/>
              <a:buChar char="p"/>
              <a:tabLst/>
              <a:defRPr/>
            </a:pPr>
            <a:r>
              <a:rPr kumimoji="1" lang="ja-JP" altLang="en-US" sz="1200" b="0" i="0" u="none" strike="noStrike" kern="1200" cap="none" spc="0" normalizeH="0" baseline="0" noProof="0" dirty="0">
                <a:ln>
                  <a:noFill/>
                </a:ln>
                <a:solidFill>
                  <a:srgbClr val="E66914"/>
                </a:solidFill>
                <a:effectLst/>
                <a:uLnTx/>
                <a:uFillTx/>
                <a:latin typeface="游ゴシック Medium" panose="020B0500000000000000" pitchFamily="50" charset="-128"/>
                <a:ea typeface="游ゴシック Medium" panose="020B0500000000000000" pitchFamily="50" charset="-128"/>
                <a:cs typeface="+mn-cs"/>
              </a:rPr>
              <a:t>協議離婚申し入れに係る内容証明郵便の謄本</a:t>
            </a:r>
            <a:endParaRPr kumimoji="1" lang="en-US" altLang="ja-JP" sz="1200" b="0" i="0" u="none" strike="noStrike" kern="1200" cap="none" spc="0" normalizeH="0" baseline="0" noProof="0" dirty="0">
              <a:ln>
                <a:noFill/>
              </a:ln>
              <a:solidFill>
                <a:srgbClr val="E66914"/>
              </a:solidFill>
              <a:effectLst/>
              <a:uLnTx/>
              <a:uFillTx/>
              <a:latin typeface="游ゴシック Medium" panose="020B0500000000000000" pitchFamily="50" charset="-128"/>
              <a:ea typeface="游ゴシック Medium" panose="020B0500000000000000" pitchFamily="50" charset="-128"/>
              <a:cs typeface="+mn-cs"/>
            </a:endParaRPr>
          </a:p>
          <a:p>
            <a:pPr marL="171450" marR="0" lvl="0" indent="-171450" algn="l" defTabSz="457200" rtl="0" eaLnBrk="1" fontAlgn="auto" latinLnBrk="0" hangingPunct="1">
              <a:lnSpc>
                <a:spcPct val="100000"/>
              </a:lnSpc>
              <a:spcBef>
                <a:spcPts val="0"/>
              </a:spcBef>
              <a:spcAft>
                <a:spcPts val="0"/>
              </a:spcAft>
              <a:buClrTx/>
              <a:buSzTx/>
              <a:buFont typeface="Wingdings" panose="05000000000000000000" pitchFamily="2" charset="2"/>
              <a:buChar char="p"/>
              <a:tabLst/>
              <a:defRPr/>
            </a:pPr>
            <a:r>
              <a:rPr kumimoji="1" lang="ja-JP" altLang="en-US" sz="1200" b="0" i="0" u="none" strike="noStrike" kern="1200" cap="none" spc="0" normalizeH="0" baseline="0" noProof="0" dirty="0">
                <a:ln>
                  <a:noFill/>
                </a:ln>
                <a:solidFill>
                  <a:srgbClr val="E66914"/>
                </a:solidFill>
                <a:effectLst/>
                <a:uLnTx/>
                <a:uFillTx/>
                <a:latin typeface="游ゴシック Medium" panose="020B0500000000000000" pitchFamily="50" charset="-128"/>
                <a:ea typeface="游ゴシック Medium" panose="020B0500000000000000" pitchFamily="50" charset="-128"/>
                <a:cs typeface="+mn-cs"/>
              </a:rPr>
              <a:t>公的機関が発行した書類（家庭裁判所における事件係属証明書など）</a:t>
            </a:r>
            <a:endParaRPr kumimoji="1" lang="en-US" altLang="ja-JP" sz="1200" b="0" i="0" u="none" strike="noStrike" kern="1200" cap="none" spc="0" normalizeH="0" baseline="0" noProof="0" dirty="0">
              <a:ln>
                <a:noFill/>
              </a:ln>
              <a:solidFill>
                <a:srgbClr val="E66914"/>
              </a:solidFill>
              <a:effectLst/>
              <a:uLnTx/>
              <a:uFillTx/>
              <a:latin typeface="游ゴシック Medium" panose="020B0500000000000000" pitchFamily="50" charset="-128"/>
              <a:ea typeface="游ゴシック Medium" panose="020B0500000000000000" pitchFamily="50" charset="-128"/>
              <a:cs typeface="+mn-cs"/>
            </a:endParaRPr>
          </a:p>
          <a:p>
            <a:pPr marL="171450" marR="0" lvl="0" indent="-171450" algn="l" defTabSz="457200" rtl="0" eaLnBrk="1" fontAlgn="auto" latinLnBrk="0" hangingPunct="1">
              <a:lnSpc>
                <a:spcPct val="100000"/>
              </a:lnSpc>
              <a:spcBef>
                <a:spcPts val="0"/>
              </a:spcBef>
              <a:spcAft>
                <a:spcPts val="0"/>
              </a:spcAft>
              <a:buClrTx/>
              <a:buSzTx/>
              <a:buFont typeface="Wingdings" panose="05000000000000000000" pitchFamily="2" charset="2"/>
              <a:buChar char="p"/>
              <a:tabLst/>
              <a:defRPr/>
            </a:pPr>
            <a:r>
              <a:rPr kumimoji="1" lang="ja-JP" altLang="en-US" sz="1200" b="0" i="0" u="none" strike="noStrike" kern="1200" cap="none" spc="0" normalizeH="0" baseline="0" noProof="0" dirty="0">
                <a:ln>
                  <a:noFill/>
                </a:ln>
                <a:solidFill>
                  <a:srgbClr val="E66914"/>
                </a:solidFill>
                <a:effectLst/>
                <a:uLnTx/>
                <a:uFillTx/>
                <a:latin typeface="游ゴシック Medium" panose="020B0500000000000000" pitchFamily="50" charset="-128"/>
                <a:ea typeface="游ゴシック Medium" panose="020B0500000000000000" pitchFamily="50" charset="-128"/>
                <a:cs typeface="+mn-cs"/>
              </a:rPr>
              <a:t>弁護士等、第三者により作成された書類</a:t>
            </a:r>
            <a:br>
              <a:rPr kumimoji="1" lang="en-US" altLang="ja-JP" sz="1200" b="0" i="0" u="none" strike="noStrike" kern="1200" cap="none" spc="0" normalizeH="0" baseline="0" noProof="0" dirty="0">
                <a:ln>
                  <a:noFill/>
                </a:ln>
                <a:solidFill>
                  <a:srgbClr val="E66914"/>
                </a:solidFill>
                <a:effectLst/>
                <a:uLnTx/>
                <a:uFillTx/>
                <a:latin typeface="游ゴシック Medium" panose="020B0500000000000000" pitchFamily="50" charset="-128"/>
                <a:ea typeface="游ゴシック Medium" panose="020B0500000000000000" pitchFamily="50" charset="-128"/>
                <a:cs typeface="+mn-cs"/>
              </a:rPr>
            </a:br>
            <a:r>
              <a:rPr kumimoji="1" lang="ja-JP" altLang="en-US" sz="1200" b="0" i="0" u="none" strike="noStrike" kern="1200" cap="none" spc="0" normalizeH="0" baseline="0" noProof="0" dirty="0">
                <a:ln>
                  <a:noFill/>
                </a:ln>
                <a:solidFill>
                  <a:srgbClr val="E66914"/>
                </a:solidFill>
                <a:effectLst/>
                <a:uLnTx/>
                <a:uFillTx/>
                <a:latin typeface="游ゴシック Medium" panose="020B0500000000000000" pitchFamily="50" charset="-128"/>
                <a:ea typeface="游ゴシック Medium" panose="020B0500000000000000" pitchFamily="50" charset="-128"/>
                <a:cs typeface="+mn-cs"/>
              </a:rPr>
              <a:t>（離婚協議における申請者の代理人である弁護士から申請者に宛てた離婚協議の進捗状況に係る報告書など）</a:t>
            </a:r>
            <a:endParaRPr kumimoji="1" lang="en-US" altLang="ja-JP" sz="1200" b="0" i="0" u="none" strike="noStrike" kern="1200" cap="none" spc="0" normalizeH="0" baseline="0" noProof="0" dirty="0">
              <a:ln>
                <a:noFill/>
              </a:ln>
              <a:solidFill>
                <a:srgbClr val="E66914"/>
              </a:solidFill>
              <a:effectLst/>
              <a:uLnTx/>
              <a:uFillTx/>
              <a:latin typeface="游ゴシック Medium" panose="020B0500000000000000" pitchFamily="50" charset="-128"/>
              <a:ea typeface="游ゴシック Medium" panose="020B0500000000000000" pitchFamily="50" charset="-128"/>
              <a:cs typeface="+mn-cs"/>
            </a:endParaRPr>
          </a:p>
          <a:p>
            <a:pPr marL="0" marR="0" lvl="0" indent="0" algn="r" defTabSz="457200" rtl="0" eaLnBrk="1" fontAlgn="auto" latinLnBrk="0" hangingPunct="1">
              <a:lnSpc>
                <a:spcPct val="100000"/>
              </a:lnSpc>
              <a:spcBef>
                <a:spcPts val="600"/>
              </a:spcBef>
              <a:spcAft>
                <a:spcPts val="0"/>
              </a:spcAft>
              <a:buClrTx/>
              <a:buSzTx/>
              <a:buFontTx/>
              <a:buNone/>
              <a:tabLst/>
              <a:defRPr/>
            </a:pPr>
            <a:r>
              <a:rPr kumimoji="1" lang="ja-JP" altLang="en-US" sz="1050" b="0" i="0" u="none" strike="noStrike" kern="1200" cap="none" spc="0" normalizeH="0" baseline="0" noProof="0" dirty="0">
                <a:ln>
                  <a:noFill/>
                </a:ln>
                <a:solidFill>
                  <a:srgbClr val="E66914"/>
                </a:solidFill>
                <a:effectLst/>
                <a:uLnTx/>
                <a:uFillTx/>
                <a:latin typeface="游ゴシック Medium" panose="020B0500000000000000" pitchFamily="50" charset="-128"/>
                <a:ea typeface="游ゴシック Medium" panose="020B0500000000000000" pitchFamily="50" charset="-128"/>
                <a:cs typeface="+mn-cs"/>
              </a:rPr>
              <a:t>など、離婚意思が相手方に表明されていることが客観的に確認できる書類</a:t>
            </a:r>
            <a:endParaRPr kumimoji="1" lang="ja-JP" altLang="en-US" sz="1200" b="0" i="0" u="none" strike="noStrike" kern="1200" cap="none" spc="0" normalizeH="0" baseline="0" noProof="0" dirty="0">
              <a:ln>
                <a:noFill/>
              </a:ln>
              <a:solidFill>
                <a:srgbClr val="E66914"/>
              </a:solidFill>
              <a:effectLst/>
              <a:uLnTx/>
              <a:uFillTx/>
              <a:latin typeface="游ゴシック Medium" panose="020B0500000000000000" pitchFamily="50" charset="-128"/>
              <a:ea typeface="游ゴシック Medium" panose="020B0500000000000000" pitchFamily="50" charset="-128"/>
              <a:cs typeface="+mn-cs"/>
            </a:endParaRPr>
          </a:p>
        </p:txBody>
      </p:sp>
      <p:sp>
        <p:nvSpPr>
          <p:cNvPr id="36" name="角丸四角形 35"/>
          <p:cNvSpPr/>
          <p:nvPr/>
        </p:nvSpPr>
        <p:spPr>
          <a:xfrm>
            <a:off x="498865" y="6593301"/>
            <a:ext cx="5883804" cy="1885604"/>
          </a:xfrm>
          <a:prstGeom prst="roundRect">
            <a:avLst>
              <a:gd name="adj" fmla="val 12019"/>
            </a:avLst>
          </a:prstGeom>
          <a:noFill/>
          <a:ln w="44450" cmpd="dbl">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pic>
        <p:nvPicPr>
          <p:cNvPr id="37" name="図 36"/>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593926" y="7186829"/>
            <a:ext cx="637810" cy="637810"/>
          </a:xfrm>
          <a:prstGeom prst="rect">
            <a:avLst/>
          </a:prstGeom>
        </p:spPr>
      </p:pic>
      <p:sp>
        <p:nvSpPr>
          <p:cNvPr id="38" name="テキスト ボックス 37">
            <a:extLst>
              <a:ext uri="{FF2B5EF4-FFF2-40B4-BE49-F238E27FC236}">
                <a16:creationId xmlns:a16="http://schemas.microsoft.com/office/drawing/2014/main" id="{392AB177-6C69-7142-A1DF-8AA73B0697F9}"/>
              </a:ext>
            </a:extLst>
          </p:cNvPr>
          <p:cNvSpPr txBox="1"/>
          <p:nvPr/>
        </p:nvSpPr>
        <p:spPr>
          <a:xfrm>
            <a:off x="1081367" y="6615129"/>
            <a:ext cx="5525263" cy="307777"/>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400" b="1" i="0" u="sng" strike="noStrike" kern="1200" cap="none" spc="0" normalizeH="0" baseline="0" noProof="0" dirty="0">
                <a:ln>
                  <a:noFill/>
                </a:ln>
                <a:solidFill>
                  <a:srgbClr val="E66914"/>
                </a:solidFill>
                <a:effectLst/>
                <a:uLnTx/>
                <a:uFillTx/>
                <a:latin typeface="游ゴシック" panose="020B0400000000000000" pitchFamily="50" charset="-128"/>
                <a:ea typeface="游ゴシック" panose="020B0400000000000000" pitchFamily="50" charset="-128"/>
                <a:cs typeface="+mn-cs"/>
              </a:rPr>
              <a:t>ＤＶ避難中であること</a:t>
            </a:r>
            <a:r>
              <a:rPr kumimoji="1" lang="ja-JP" altLang="en-US" sz="1400" b="1" i="0" u="none" strike="noStrike" kern="1200" cap="none" spc="0" normalizeH="0" baseline="0" noProof="0" dirty="0">
                <a:ln>
                  <a:noFill/>
                </a:ln>
                <a:solidFill>
                  <a:srgbClr val="E66914"/>
                </a:solidFill>
                <a:effectLst/>
                <a:uLnTx/>
                <a:uFillTx/>
                <a:latin typeface="游ゴシック" panose="020B0400000000000000" pitchFamily="50" charset="-128"/>
                <a:ea typeface="游ゴシック" panose="020B0400000000000000" pitchFamily="50" charset="-128"/>
                <a:cs typeface="+mn-cs"/>
              </a:rPr>
              <a:t>を明らかにできる書類</a:t>
            </a:r>
            <a:r>
              <a:rPr kumimoji="1" lang="ja-JP" altLang="en-US" sz="1050" b="1" i="0" u="none" strike="noStrike" kern="1200" cap="none" spc="0" normalizeH="0" baseline="0" noProof="0" dirty="0">
                <a:ln>
                  <a:noFill/>
                </a:ln>
                <a:solidFill>
                  <a:srgbClr val="E66914"/>
                </a:solidFill>
                <a:effectLst/>
                <a:uLnTx/>
                <a:uFillTx/>
                <a:latin typeface="游ゴシック" panose="020B0400000000000000" pitchFamily="50" charset="-128"/>
                <a:ea typeface="游ゴシック" panose="020B0400000000000000" pitchFamily="50" charset="-128"/>
                <a:cs typeface="+mn-cs"/>
              </a:rPr>
              <a:t>（一例、児童手当準拠）</a:t>
            </a:r>
            <a:endParaRPr kumimoji="1" lang="ja-JP" altLang="en-US" sz="1400" b="1" i="0" u="none" strike="noStrike" kern="1200" cap="none" spc="0" normalizeH="0" baseline="0" noProof="0" dirty="0">
              <a:ln>
                <a:noFill/>
              </a:ln>
              <a:solidFill>
                <a:srgbClr val="E66914"/>
              </a:solidFill>
              <a:effectLst/>
              <a:uLnTx/>
              <a:uFillTx/>
              <a:latin typeface="游ゴシック" panose="020B0400000000000000" pitchFamily="50" charset="-128"/>
              <a:ea typeface="游ゴシック" panose="020B0400000000000000" pitchFamily="50" charset="-128"/>
              <a:cs typeface="+mn-cs"/>
            </a:endParaRPr>
          </a:p>
        </p:txBody>
      </p:sp>
      <p:sp>
        <p:nvSpPr>
          <p:cNvPr id="39" name="テキスト ボックス 38">
            <a:extLst>
              <a:ext uri="{FF2B5EF4-FFF2-40B4-BE49-F238E27FC236}">
                <a16:creationId xmlns:a16="http://schemas.microsoft.com/office/drawing/2014/main" id="{392AB177-6C69-7142-A1DF-8AA73B0697F9}"/>
              </a:ext>
            </a:extLst>
          </p:cNvPr>
          <p:cNvSpPr txBox="1"/>
          <p:nvPr/>
        </p:nvSpPr>
        <p:spPr>
          <a:xfrm>
            <a:off x="1231737" y="6884548"/>
            <a:ext cx="5150932" cy="1605055"/>
          </a:xfrm>
          <a:prstGeom prst="rect">
            <a:avLst/>
          </a:prstGeom>
          <a:noFill/>
        </p:spPr>
        <p:txBody>
          <a:bodyPr wrap="square" rtlCol="0">
            <a:spAutoFit/>
          </a:bodyPr>
          <a:lstStyle/>
          <a:p>
            <a:pPr marL="171450" marR="0" lvl="0" indent="-171450" algn="l" defTabSz="457200" rtl="0" eaLnBrk="1" fontAlgn="auto" latinLnBrk="0" hangingPunct="1">
              <a:lnSpc>
                <a:spcPct val="100000"/>
              </a:lnSpc>
              <a:spcBef>
                <a:spcPts val="0"/>
              </a:spcBef>
              <a:spcAft>
                <a:spcPts val="0"/>
              </a:spcAft>
              <a:buClrTx/>
              <a:buSzTx/>
              <a:buFont typeface="Wingdings" panose="05000000000000000000" pitchFamily="2" charset="2"/>
              <a:buChar char="p"/>
              <a:tabLst/>
              <a:defRPr/>
            </a:pPr>
            <a:r>
              <a:rPr kumimoji="1" lang="ja-JP" altLang="en-US" sz="1200" b="0" i="0" u="none" strike="noStrike" kern="1200" cap="none" spc="0" normalizeH="0" baseline="0" noProof="0" dirty="0">
                <a:ln>
                  <a:noFill/>
                </a:ln>
                <a:solidFill>
                  <a:srgbClr val="E66914"/>
                </a:solidFill>
                <a:effectLst/>
                <a:uLnTx/>
                <a:uFillTx/>
                <a:latin typeface="游ゴシック Medium" panose="020B0500000000000000" pitchFamily="50" charset="-128"/>
                <a:ea typeface="游ゴシック Medium" panose="020B0500000000000000" pitchFamily="50" charset="-128"/>
                <a:cs typeface="+mn-cs"/>
              </a:rPr>
              <a:t>配偶者に対する保護命令決定書の謄本及び確定証明書　等</a:t>
            </a:r>
            <a:endParaRPr kumimoji="1" lang="en-US" altLang="ja-JP" sz="1200" b="0" i="0" u="none" strike="noStrike" kern="1200" cap="none" spc="0" normalizeH="0" baseline="0" noProof="0" dirty="0">
              <a:ln>
                <a:noFill/>
              </a:ln>
              <a:solidFill>
                <a:srgbClr val="E66914"/>
              </a:solidFill>
              <a:effectLst/>
              <a:uLnTx/>
              <a:uFillTx/>
              <a:latin typeface="游ゴシック Medium" panose="020B0500000000000000" pitchFamily="50" charset="-128"/>
              <a:ea typeface="游ゴシック Medium" panose="020B0500000000000000" pitchFamily="50" charset="-128"/>
              <a:cs typeface="+mn-cs"/>
            </a:endParaRPr>
          </a:p>
          <a:p>
            <a:pPr marL="171450" marR="0" lvl="0" indent="-171450" algn="l" defTabSz="457200" rtl="0" eaLnBrk="1" fontAlgn="auto" latinLnBrk="0" hangingPunct="1">
              <a:lnSpc>
                <a:spcPct val="100000"/>
              </a:lnSpc>
              <a:spcBef>
                <a:spcPts val="0"/>
              </a:spcBef>
              <a:spcAft>
                <a:spcPts val="0"/>
              </a:spcAft>
              <a:buClrTx/>
              <a:buSzTx/>
              <a:buFont typeface="Wingdings" panose="05000000000000000000" pitchFamily="2" charset="2"/>
              <a:buChar char="p"/>
              <a:tabLst/>
              <a:defRPr/>
            </a:pPr>
            <a:r>
              <a:rPr kumimoji="1" lang="ja-JP" altLang="en-US" sz="1200" b="0" i="0" u="none" strike="noStrike" kern="1200" cap="none" spc="0" normalizeH="0" baseline="0" noProof="0" dirty="0">
                <a:ln>
                  <a:noFill/>
                </a:ln>
                <a:solidFill>
                  <a:srgbClr val="E66914"/>
                </a:solidFill>
                <a:effectLst/>
                <a:uLnTx/>
                <a:uFillTx/>
                <a:latin typeface="游ゴシック Medium" panose="020B0500000000000000" pitchFamily="50" charset="-128"/>
                <a:ea typeface="游ゴシック Medium" panose="020B0500000000000000" pitchFamily="50" charset="-128"/>
                <a:cs typeface="+mn-cs"/>
              </a:rPr>
              <a:t>婦人相談所、配偶者暴力相談支援センター等が発行する証明書</a:t>
            </a:r>
            <a:endParaRPr kumimoji="1" lang="en-US" altLang="ja-JP" sz="1200" b="0" i="0" u="none" strike="noStrike" kern="1200" cap="none" spc="0" normalizeH="0" baseline="0" noProof="0" dirty="0">
              <a:ln>
                <a:noFill/>
              </a:ln>
              <a:solidFill>
                <a:srgbClr val="E66914"/>
              </a:solidFill>
              <a:effectLst/>
              <a:uLnTx/>
              <a:uFillTx/>
              <a:latin typeface="游ゴシック Medium" panose="020B0500000000000000" pitchFamily="50" charset="-128"/>
              <a:ea typeface="游ゴシック Medium" panose="020B0500000000000000" pitchFamily="50" charset="-128"/>
              <a:cs typeface="+mn-cs"/>
            </a:endParaRPr>
          </a:p>
          <a:p>
            <a:pPr marL="171450" marR="0" lvl="0" indent="-171450" algn="l" defTabSz="457200" rtl="0" eaLnBrk="1" fontAlgn="auto" latinLnBrk="0" hangingPunct="1">
              <a:lnSpc>
                <a:spcPct val="100000"/>
              </a:lnSpc>
              <a:spcBef>
                <a:spcPts val="0"/>
              </a:spcBef>
              <a:spcAft>
                <a:spcPts val="0"/>
              </a:spcAft>
              <a:buClrTx/>
              <a:buSzTx/>
              <a:buFont typeface="Wingdings" panose="05000000000000000000" pitchFamily="2" charset="2"/>
              <a:buChar char="p"/>
              <a:tabLst/>
              <a:defRPr/>
            </a:pPr>
            <a:r>
              <a:rPr kumimoji="1" lang="ja-JP" altLang="en-US" sz="1200" b="0" i="0" u="none" strike="noStrike" kern="1200" cap="none" spc="0" normalizeH="0" baseline="0" noProof="0" dirty="0">
                <a:ln>
                  <a:noFill/>
                </a:ln>
                <a:solidFill>
                  <a:srgbClr val="E66914"/>
                </a:solidFill>
                <a:effectLst/>
                <a:uLnTx/>
                <a:uFillTx/>
                <a:latin typeface="游ゴシック Medium" panose="020B0500000000000000" pitchFamily="50" charset="-128"/>
                <a:ea typeface="游ゴシック Medium" panose="020B0500000000000000" pitchFamily="50" charset="-128"/>
                <a:cs typeface="+mn-cs"/>
              </a:rPr>
              <a:t>住民基本台帳事務における支援措置（閲覧制限等）の決定通知書</a:t>
            </a:r>
            <a:endParaRPr kumimoji="1" lang="en-US" altLang="ja-JP" sz="1200" b="0" i="0" u="none" strike="noStrike" kern="1200" cap="none" spc="0" normalizeH="0" baseline="0" noProof="0" dirty="0">
              <a:ln>
                <a:noFill/>
              </a:ln>
              <a:solidFill>
                <a:srgbClr val="E66914"/>
              </a:solidFill>
              <a:effectLst/>
              <a:uLnTx/>
              <a:uFillTx/>
              <a:latin typeface="游ゴシック Medium" panose="020B0500000000000000" pitchFamily="50" charset="-128"/>
              <a:ea typeface="游ゴシック Medium" panose="020B0500000000000000" pitchFamily="50" charset="-128"/>
              <a:cs typeface="+mn-cs"/>
            </a:endParaRPr>
          </a:p>
          <a:p>
            <a:pPr marL="0" marR="0" lvl="0" indent="0" algn="l" defTabSz="457200" rtl="0" eaLnBrk="1" fontAlgn="auto" latinLnBrk="0" hangingPunct="1">
              <a:lnSpc>
                <a:spcPct val="100000"/>
              </a:lnSpc>
              <a:spcBef>
                <a:spcPts val="600"/>
              </a:spcBef>
              <a:spcAft>
                <a:spcPts val="0"/>
              </a:spcAft>
              <a:buClrTx/>
              <a:buSzTx/>
              <a:buFontTx/>
              <a:buNone/>
              <a:tabLst/>
              <a:defRPr/>
            </a:pPr>
            <a:r>
              <a:rPr kumimoji="1" lang="ja-JP" altLang="en-US" sz="1200" b="0" i="0" u="none" strike="noStrike" kern="1200" cap="none" spc="0" normalizeH="0" baseline="0" noProof="0" dirty="0">
                <a:ln>
                  <a:noFill/>
                </a:ln>
                <a:solidFill>
                  <a:srgbClr val="E66914"/>
                </a:solidFill>
                <a:effectLst/>
                <a:uLnTx/>
                <a:uFillTx/>
                <a:latin typeface="游ゴシック Medium" panose="020B0500000000000000" pitchFamily="50" charset="-128"/>
                <a:ea typeface="游ゴシック Medium" panose="020B0500000000000000" pitchFamily="50" charset="-128"/>
                <a:cs typeface="+mn-cs"/>
              </a:rPr>
              <a:t>（＋ 配偶者の健康保険の扶養外 又は 別世帯で国保加入 となること）</a:t>
            </a:r>
            <a:endParaRPr kumimoji="1" lang="en-US" altLang="ja-JP" sz="1200" b="0" i="0" u="none" strike="noStrike" kern="1200" cap="none" spc="0" normalizeH="0" baseline="0" noProof="0" dirty="0">
              <a:ln>
                <a:noFill/>
              </a:ln>
              <a:solidFill>
                <a:srgbClr val="E66914"/>
              </a:solidFill>
              <a:effectLst/>
              <a:uLnTx/>
              <a:uFillTx/>
              <a:latin typeface="游ゴシック Medium" panose="020B0500000000000000" pitchFamily="50" charset="-128"/>
              <a:ea typeface="游ゴシック Medium" panose="020B0500000000000000" pitchFamily="50" charset="-128"/>
              <a:cs typeface="+mn-cs"/>
            </a:endParaRPr>
          </a:p>
          <a:p>
            <a:pPr marL="355600" marR="0" lvl="0" indent="-266700" algn="l" defTabSz="457200" rtl="0" eaLnBrk="1" fontAlgn="auto" latinLnBrk="0" hangingPunct="1">
              <a:lnSpc>
                <a:spcPct val="90000"/>
              </a:lnSpc>
              <a:spcBef>
                <a:spcPts val="600"/>
              </a:spcBef>
              <a:spcAft>
                <a:spcPts val="400"/>
              </a:spcAft>
              <a:buClrTx/>
              <a:buSzTx/>
              <a:buFontTx/>
              <a:buNone/>
              <a:tabLst/>
              <a:defRPr/>
            </a:pPr>
            <a:r>
              <a:rPr kumimoji="1" lang="en-US" altLang="ja-JP" sz="1050" b="0" i="0" u="none" strike="noStrike" kern="1200" cap="none" spc="0" normalizeH="0" baseline="0" noProof="0" dirty="0">
                <a:ln>
                  <a:noFill/>
                </a:ln>
                <a:solidFill>
                  <a:srgbClr val="E66914"/>
                </a:solidFill>
                <a:effectLst/>
                <a:uLnTx/>
                <a:uFillTx/>
                <a:latin typeface="游ゴシック Medium" panose="020B0500000000000000" pitchFamily="50" charset="-128"/>
                <a:ea typeface="游ゴシック Medium" panose="020B0500000000000000" pitchFamily="50" charset="-128"/>
                <a:cs typeface="+mn-cs"/>
              </a:rPr>
              <a:t>※</a:t>
            </a:r>
            <a:r>
              <a:rPr kumimoji="1" lang="ja-JP" altLang="en-US" sz="1050" b="0" i="0" u="none" strike="noStrike" kern="1200" cap="none" spc="0" normalizeH="0" baseline="0" noProof="0" dirty="0">
                <a:ln>
                  <a:noFill/>
                </a:ln>
                <a:solidFill>
                  <a:srgbClr val="E66914"/>
                </a:solidFill>
                <a:effectLst/>
                <a:uLnTx/>
                <a:uFillTx/>
                <a:latin typeface="游ゴシック Medium" panose="020B0500000000000000" pitchFamily="50" charset="-128"/>
                <a:ea typeface="游ゴシック Medium" panose="020B0500000000000000" pitchFamily="50" charset="-128"/>
                <a:cs typeface="+mn-cs"/>
              </a:rPr>
              <a:t>　このほか、配偶者が児童を監護し生計を同じくしていないと客観的事実に基づき判断できる場合には、市区町村判断で対応可能</a:t>
            </a:r>
            <a:endParaRPr kumimoji="1" lang="en-US" altLang="ja-JP" sz="1050" b="0" i="0" u="none" strike="noStrike" kern="1200" cap="none" spc="0" normalizeH="0" baseline="0" noProof="0" dirty="0">
              <a:ln>
                <a:noFill/>
              </a:ln>
              <a:solidFill>
                <a:srgbClr val="E66914"/>
              </a:solidFill>
              <a:effectLst/>
              <a:uLnTx/>
              <a:uFillTx/>
              <a:latin typeface="游ゴシック Medium" panose="020B0500000000000000" pitchFamily="50" charset="-128"/>
              <a:ea typeface="游ゴシック Medium" panose="020B0500000000000000" pitchFamily="50" charset="-128"/>
              <a:cs typeface="+mn-cs"/>
            </a:endParaRPr>
          </a:p>
          <a:p>
            <a:pPr marL="174625" marR="0" lvl="0" indent="-174625" algn="l" defTabSz="457200" rtl="0" eaLnBrk="1" fontAlgn="auto" latinLnBrk="0" hangingPunct="1">
              <a:lnSpc>
                <a:spcPct val="9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srgbClr val="E66914"/>
                </a:solidFill>
                <a:effectLst/>
                <a:uLnTx/>
                <a:uFillTx/>
                <a:latin typeface="游ゴシック Medium" panose="020B0500000000000000" pitchFamily="50" charset="-128"/>
                <a:ea typeface="游ゴシック Medium" panose="020B0500000000000000" pitchFamily="50" charset="-128"/>
                <a:cs typeface="+mn-cs"/>
              </a:rPr>
              <a:t>　　（具体例）・母子生活支援施設や婦人保護施設等に母子ともに入所</a:t>
            </a:r>
            <a:endParaRPr kumimoji="1" lang="en-US" altLang="ja-JP" sz="1050" b="0" i="0" u="none" strike="noStrike" kern="1200" cap="none" spc="0" normalizeH="0" baseline="0" noProof="0" dirty="0">
              <a:ln>
                <a:noFill/>
              </a:ln>
              <a:solidFill>
                <a:srgbClr val="E66914"/>
              </a:solidFill>
              <a:effectLst/>
              <a:uLnTx/>
              <a:uFillTx/>
              <a:latin typeface="游ゴシック Medium" panose="020B0500000000000000" pitchFamily="50" charset="-128"/>
              <a:ea typeface="游ゴシック Medium" panose="020B0500000000000000" pitchFamily="50" charset="-128"/>
              <a:cs typeface="+mn-cs"/>
            </a:endParaRPr>
          </a:p>
          <a:p>
            <a:pPr marL="174625" marR="0" lvl="0" indent="-174625" algn="l" defTabSz="457200" rtl="0" eaLnBrk="1" fontAlgn="auto" latinLnBrk="0" hangingPunct="1">
              <a:lnSpc>
                <a:spcPct val="9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srgbClr val="E66914"/>
                </a:solidFill>
                <a:effectLst/>
                <a:uLnTx/>
                <a:uFillTx/>
                <a:latin typeface="游ゴシック Medium" panose="020B0500000000000000" pitchFamily="50" charset="-128"/>
                <a:ea typeface="游ゴシック Medium" panose="020B0500000000000000" pitchFamily="50" charset="-128"/>
                <a:cs typeface="+mn-cs"/>
              </a:rPr>
              <a:t>　　　　　　　・配偶者に児童への接近禁止命令が発令されている場合 等</a:t>
            </a:r>
          </a:p>
        </p:txBody>
      </p:sp>
    </p:spTree>
    <p:extLst>
      <p:ext uri="{BB962C8B-B14F-4D97-AF65-F5344CB8AC3E}">
        <p14:creationId xmlns:p14="http://schemas.microsoft.com/office/powerpoint/2010/main" val="367357375"/>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ドキュメント" ma:contentTypeID="0x010100AA684EF945142F4F8E19B7702DEEB246" ma:contentTypeVersion="9" ma:contentTypeDescription="新しいドキュメントを作成します。" ma:contentTypeScope="" ma:versionID="dc708cca2a448875e1fbb0f0eae51d17">
  <xsd:schema xmlns:xsd="http://www.w3.org/2001/XMLSchema" xmlns:xs="http://www.w3.org/2001/XMLSchema" xmlns:p="http://schemas.microsoft.com/office/2006/metadata/properties" xmlns:ns2="683158a2-9d06-4ce6-bd6b-0794883ee101" xmlns:ns3="678a2489-fa4b-4df7-931e-168db4fd1dd7" targetNamespace="http://schemas.microsoft.com/office/2006/metadata/properties" ma:root="true" ma:fieldsID="d8f1bd4788accfc9e2ec93e85ae1ba2d" ns2:_="" ns3:_="">
    <xsd:import namespace="683158a2-9d06-4ce6-bd6b-0794883ee101"/>
    <xsd:import namespace="678a2489-fa4b-4df7-931e-168db4fd1dd7"/>
    <xsd:element name="properties">
      <xsd:complexType>
        <xsd:sequence>
          <xsd:element name="documentManagement">
            <xsd:complexType>
              <xsd:all>
                <xsd:element ref="ns2:MediaServiceMetadata" minOccurs="0"/>
                <xsd:element ref="ns2:MediaServiceFastMetadata" minOccurs="0"/>
                <xsd:element ref="ns2:lcf76f155ced4ddcb4097134ff3c332f" minOccurs="0"/>
                <xsd:element ref="ns3:TaxCatchAll" minOccurs="0"/>
                <xsd:element ref="ns2:MediaServiceGenerationTime" minOccurs="0"/>
                <xsd:element ref="ns2:MediaServiceEventHashCode" minOccurs="0"/>
                <xsd:element ref="ns2:MediaServiceOCR"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83158a2-9d06-4ce6-bd6b-0794883ee10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1" nillable="true" ma:taxonomy="true" ma:internalName="lcf76f155ced4ddcb4097134ff3c332f" ma:taxonomyFieldName="MediaServiceImageTags" ma:displayName="画像タグ" ma:readOnly="false" ma:fieldId="{5cf76f15-5ced-4ddc-b409-7134ff3c332f}" ma:taxonomyMulti="true" ma:sspId="1e1c6816-2a4f-4461-93c7-8dd281d6228d" ma:termSetId="09814cd3-568e-fe90-9814-8d621ff8fb84" ma:anchorId="fba54fb3-c3e1-fe81-a776-ca4b69148c4d" ma:open="true" ma:isKeyword="false">
      <xsd:complexType>
        <xsd:sequence>
          <xsd:element ref="pc:Terms" minOccurs="0" maxOccurs="1"/>
        </xsd:sequence>
      </xsd:complex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DateTaken" ma:index="16" nillable="true" ma:displayName="MediaServiceDateTaken" ma:description="" ma:hidden="true" ma:indexed="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678a2489-fa4b-4df7-931e-168db4fd1dd7" elementFormDefault="qualified">
    <xsd:import namespace="http://schemas.microsoft.com/office/2006/documentManagement/types"/>
    <xsd:import namespace="http://schemas.microsoft.com/office/infopath/2007/PartnerControls"/>
    <xsd:element name="TaxCatchAll" ma:index="12" nillable="true" ma:displayName="Taxonomy Catch All Column" ma:hidden="true" ma:list="{76552390-e3a5-4022-950d-f93bb380104d}" ma:internalName="TaxCatchAll" ma:showField="CatchAllData" ma:web="678a2489-fa4b-4df7-931e-168db4fd1dd7">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683158a2-9d06-4ce6-bd6b-0794883ee101">
      <Terms xmlns="http://schemas.microsoft.com/office/infopath/2007/PartnerControls"/>
    </lcf76f155ced4ddcb4097134ff3c332f>
    <TaxCatchAll xmlns="678a2489-fa4b-4df7-931e-168db4fd1dd7" xsi:nil="true"/>
  </documentManagement>
</p:properties>
</file>

<file path=customXml/itemProps1.xml><?xml version="1.0" encoding="utf-8"?>
<ds:datastoreItem xmlns:ds="http://schemas.openxmlformats.org/officeDocument/2006/customXml" ds:itemID="{BA80C60C-7AF2-47C2-A326-4F4CB0F49136}">
  <ds:schemaRefs>
    <ds:schemaRef ds:uri="http://schemas.microsoft.com/sharepoint/v3/contenttype/forms"/>
  </ds:schemaRefs>
</ds:datastoreItem>
</file>

<file path=customXml/itemProps2.xml><?xml version="1.0" encoding="utf-8"?>
<ds:datastoreItem xmlns:ds="http://schemas.openxmlformats.org/officeDocument/2006/customXml" ds:itemID="{E8DE6E89-35C8-4B92-982A-29F5EA4E5A9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83158a2-9d06-4ce6-bd6b-0794883ee101"/>
    <ds:schemaRef ds:uri="678a2489-fa4b-4df7-931e-168db4fd1dd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D855C917-FEEB-4BB2-B37F-7E645E224655}">
  <ds:schemaRefs>
    <ds:schemaRef ds:uri="http://schemas.microsoft.com/office/2006/metadata/properties"/>
    <ds:schemaRef ds:uri="http://schemas.microsoft.com/office/infopath/2007/PartnerControls"/>
    <ds:schemaRef ds:uri="683158a2-9d06-4ce6-bd6b-0794883ee101"/>
    <ds:schemaRef ds:uri="678a2489-fa4b-4df7-931e-168db4fd1dd7"/>
  </ds:schemaRefs>
</ds:datastoreItem>
</file>

<file path=docProps/app.xml><?xml version="1.0" encoding="utf-8"?>
<Properties xmlns="http://schemas.openxmlformats.org/officeDocument/2006/extended-properties" xmlns:vt="http://schemas.openxmlformats.org/officeDocument/2006/docPropsVTypes">
  <Template>blank</Template>
  <TotalTime>624</TotalTime>
  <Words>1081</Words>
  <Application>Microsoft Office PowerPoint</Application>
  <PresentationFormat>A4 210 x 297 mm</PresentationFormat>
  <Paragraphs>70</Paragraphs>
  <Slides>2</Slides>
  <Notes>0</Notes>
  <HiddenSlides>0</HiddenSlides>
  <MMClips>0</MMClips>
  <ScaleCrop>false</ScaleCrop>
  <HeadingPairs>
    <vt:vector size="6" baseType="variant">
      <vt:variant>
        <vt:lpstr>使用されているフォント</vt:lpstr>
      </vt:variant>
      <vt:variant>
        <vt:i4>10</vt:i4>
      </vt:variant>
      <vt:variant>
        <vt:lpstr>テーマ</vt:lpstr>
      </vt:variant>
      <vt:variant>
        <vt:i4>1</vt:i4>
      </vt:variant>
      <vt:variant>
        <vt:lpstr>スライド タイトル</vt:lpstr>
      </vt:variant>
      <vt:variant>
        <vt:i4>2</vt:i4>
      </vt:variant>
    </vt:vector>
  </HeadingPairs>
  <TitlesOfParts>
    <vt:vector size="13" baseType="lpstr">
      <vt:lpstr>ＤＨＰ平成明朝体W3</vt:lpstr>
      <vt:lpstr>ＭＳ Ｐゴシック</vt:lpstr>
      <vt:lpstr>MS Gothic</vt:lpstr>
      <vt:lpstr>メイリオ</vt:lpstr>
      <vt:lpstr>游ゴシック</vt:lpstr>
      <vt:lpstr>游ゴシック Medium</vt:lpstr>
      <vt:lpstr>Arial</vt:lpstr>
      <vt:lpstr>Calibri</vt:lpstr>
      <vt:lpstr>Calibri Light</vt:lpstr>
      <vt:lpstr>Wingdings</vt:lpstr>
      <vt:lpstr>Office テーマ</vt:lpstr>
      <vt:lpstr>PowerPoint プレゼンテーション</vt:lpstr>
      <vt:lpstr>PowerPoint プレゼンテーション</vt:lpstr>
    </vt:vector>
  </TitlesOfParts>
  <Company>厚生労働省</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片柳 栄一(katayanagi-eiichi.tv2)</dc:creator>
  <cp:lastModifiedBy>竹内 宏和(TAKEUCHI Hirokazu)</cp:lastModifiedBy>
  <cp:revision>40</cp:revision>
  <cp:lastPrinted>2023-03-15T07:10:05Z</cp:lastPrinted>
  <dcterms:created xsi:type="dcterms:W3CDTF">2021-05-26T08:18:56Z</dcterms:created>
  <dcterms:modified xsi:type="dcterms:W3CDTF">2023-04-28T06:26:51Z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0x010100AA684EF945142F4F8E19B7702DEEB246</vt:lpwstr>
  </property>
  <property fmtid="{D5CDD505-2E9C-101B-9397-08002B2CF9AE}" pid="3" name="MediaServiceImageTags">
    <vt:lpwstr/>
  </property>
</Properties>
</file>