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3" r:id="rId6"/>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岡井 悠斗(okai-yuuto.v67)" initials="岡井" lastIdx="1" clrIdx="0">
    <p:extLst>
      <p:ext uri="{19B8F6BF-5375-455C-9EA6-DF929625EA0E}">
        <p15:presenceInfo xmlns:p15="http://schemas.microsoft.com/office/powerpoint/2012/main" userId="S::OYHQV@lansys.mhlw.go.jp::6d3f8ed0-7be1-4fcc-8640-4e656921ef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03C134-E6EF-4004-8CFB-703C1C0D49E5}" v="4" dt="2023-04-26T04:32:04.1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9" d="100"/>
          <a:sy n="79" d="100"/>
        </p:scale>
        <p:origin x="3084" y="11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竹内 宏和(TAKEUCHI Hirokazu)" userId="6d700a31-fe90-40f3-b649-80676be76f9d" providerId="ADAL" clId="{1403C134-E6EF-4004-8CFB-703C1C0D49E5}"/>
    <pc:docChg chg="undo custSel modSld">
      <pc:chgData name="竹内 宏和(TAKEUCHI Hirokazu)" userId="6d700a31-fe90-40f3-b649-80676be76f9d" providerId="ADAL" clId="{1403C134-E6EF-4004-8CFB-703C1C0D49E5}" dt="2023-04-28T06:26:48.694" v="104" actId="478"/>
      <pc:docMkLst>
        <pc:docMk/>
      </pc:docMkLst>
      <pc:sldChg chg="addSp modSp mod delCm modCm">
        <pc:chgData name="竹内 宏和(TAKEUCHI Hirokazu)" userId="6d700a31-fe90-40f3-b649-80676be76f9d" providerId="ADAL" clId="{1403C134-E6EF-4004-8CFB-703C1C0D49E5}" dt="2023-04-28T06:25:06.781" v="103" actId="1076"/>
        <pc:sldMkLst>
          <pc:docMk/>
          <pc:sldMk cId="2675436487" sldId="256"/>
        </pc:sldMkLst>
        <pc:spChg chg="mod">
          <ac:chgData name="竹内 宏和(TAKEUCHI Hirokazu)" userId="6d700a31-fe90-40f3-b649-80676be76f9d" providerId="ADAL" clId="{1403C134-E6EF-4004-8CFB-703C1C0D49E5}" dt="2023-04-26T04:30:18.485" v="93" actId="14100"/>
          <ac:spMkLst>
            <pc:docMk/>
            <pc:sldMk cId="2675436487" sldId="256"/>
            <ac:spMk id="4" creationId="{00000000-0000-0000-0000-000000000000}"/>
          </ac:spMkLst>
        </pc:spChg>
        <pc:spChg chg="mod">
          <ac:chgData name="竹内 宏和(TAKEUCHI Hirokazu)" userId="6d700a31-fe90-40f3-b649-80676be76f9d" providerId="ADAL" clId="{1403C134-E6EF-4004-8CFB-703C1C0D49E5}" dt="2023-04-26T04:27:48.792" v="78" actId="14100"/>
          <ac:spMkLst>
            <pc:docMk/>
            <pc:sldMk cId="2675436487" sldId="256"/>
            <ac:spMk id="16" creationId="{9622FD6E-43A4-F042-AC1F-5D16D2B233A9}"/>
          </ac:spMkLst>
        </pc:spChg>
        <pc:spChg chg="mod">
          <ac:chgData name="竹内 宏和(TAKEUCHI Hirokazu)" userId="6d700a31-fe90-40f3-b649-80676be76f9d" providerId="ADAL" clId="{1403C134-E6EF-4004-8CFB-703C1C0D49E5}" dt="2023-04-26T04:30:05.352" v="90" actId="14100"/>
          <ac:spMkLst>
            <pc:docMk/>
            <pc:sldMk cId="2675436487" sldId="256"/>
            <ac:spMk id="18" creationId="{C0826FB8-524C-2942-80EE-4EDAEE869BAE}"/>
          </ac:spMkLst>
        </pc:spChg>
        <pc:spChg chg="mod">
          <ac:chgData name="竹内 宏和(TAKEUCHI Hirokazu)" userId="6d700a31-fe90-40f3-b649-80676be76f9d" providerId="ADAL" clId="{1403C134-E6EF-4004-8CFB-703C1C0D49E5}" dt="2023-04-26T04:30:22.780" v="94" actId="14100"/>
          <ac:spMkLst>
            <pc:docMk/>
            <pc:sldMk cId="2675436487" sldId="256"/>
            <ac:spMk id="47" creationId="{C0826FB8-524C-2942-80EE-4EDAEE869BAE}"/>
          </ac:spMkLst>
        </pc:spChg>
        <pc:spChg chg="mod">
          <ac:chgData name="竹内 宏和(TAKEUCHI Hirokazu)" userId="6d700a31-fe90-40f3-b649-80676be76f9d" providerId="ADAL" clId="{1403C134-E6EF-4004-8CFB-703C1C0D49E5}" dt="2023-04-28T06:25:06.781" v="103" actId="1076"/>
          <ac:spMkLst>
            <pc:docMk/>
            <pc:sldMk cId="2675436487" sldId="256"/>
            <ac:spMk id="58" creationId="{300DCFBD-D774-4168-800F-B24E36659A9B}"/>
          </ac:spMkLst>
        </pc:spChg>
        <pc:spChg chg="mod">
          <ac:chgData name="竹内 宏和(TAKEUCHI Hirokazu)" userId="6d700a31-fe90-40f3-b649-80676be76f9d" providerId="ADAL" clId="{1403C134-E6EF-4004-8CFB-703C1C0D49E5}" dt="2023-04-26T04:27:44.313" v="77" actId="1076"/>
          <ac:spMkLst>
            <pc:docMk/>
            <pc:sldMk cId="2675436487" sldId="256"/>
            <ac:spMk id="72" creationId="{FA798135-2A01-B84E-9CCB-16C45268ADDD}"/>
          </ac:spMkLst>
        </pc:spChg>
        <pc:spChg chg="mod">
          <ac:chgData name="竹内 宏和(TAKEUCHI Hirokazu)" userId="6d700a31-fe90-40f3-b649-80676be76f9d" providerId="ADAL" clId="{1403C134-E6EF-4004-8CFB-703C1C0D49E5}" dt="2023-04-26T04:29:51.772" v="89" actId="20577"/>
          <ac:spMkLst>
            <pc:docMk/>
            <pc:sldMk cId="2675436487" sldId="256"/>
            <ac:spMk id="83" creationId="{FED1D020-2DA3-4DC1-BDA0-0D69E8F0E1AF}"/>
          </ac:spMkLst>
        </pc:spChg>
        <pc:spChg chg="mod">
          <ac:chgData name="竹内 宏和(TAKEUCHI Hirokazu)" userId="6d700a31-fe90-40f3-b649-80676be76f9d" providerId="ADAL" clId="{1403C134-E6EF-4004-8CFB-703C1C0D49E5}" dt="2023-04-26T02:58:57.773" v="4" actId="20577"/>
          <ac:spMkLst>
            <pc:docMk/>
            <pc:sldMk cId="2675436487" sldId="256"/>
            <ac:spMk id="86" creationId="{E54F736C-6F74-4E9E-9AEA-2E8949B98269}"/>
          </ac:spMkLst>
        </pc:spChg>
        <pc:grpChg chg="mod">
          <ac:chgData name="竹内 宏和(TAKEUCHI Hirokazu)" userId="6d700a31-fe90-40f3-b649-80676be76f9d" providerId="ADAL" clId="{1403C134-E6EF-4004-8CFB-703C1C0D49E5}" dt="2023-04-26T04:27:23.913" v="71" actId="14100"/>
          <ac:grpSpMkLst>
            <pc:docMk/>
            <pc:sldMk cId="2675436487" sldId="256"/>
            <ac:grpSpMk id="69" creationId="{6F5C1BF6-EB86-4890-986D-B1EA5A8D6E3D}"/>
          </ac:grpSpMkLst>
        </pc:grpChg>
        <pc:picChg chg="add mod">
          <ac:chgData name="竹内 宏和(TAKEUCHI Hirokazu)" userId="6d700a31-fe90-40f3-b649-80676be76f9d" providerId="ADAL" clId="{1403C134-E6EF-4004-8CFB-703C1C0D49E5}" dt="2023-04-26T04:32:20.561" v="102" actId="14100"/>
          <ac:picMkLst>
            <pc:docMk/>
            <pc:sldMk cId="2675436487" sldId="256"/>
            <ac:picMk id="3" creationId="{B2D265F2-999A-DCA0-0BCA-8C716A3AB024}"/>
          </ac:picMkLst>
        </pc:picChg>
      </pc:sldChg>
      <pc:sldChg chg="delSp modSp mod">
        <pc:chgData name="竹内 宏和(TAKEUCHI Hirokazu)" userId="6d700a31-fe90-40f3-b649-80676be76f9d" providerId="ADAL" clId="{1403C134-E6EF-4004-8CFB-703C1C0D49E5}" dt="2023-04-28T06:26:48.694" v="104" actId="478"/>
        <pc:sldMkLst>
          <pc:docMk/>
          <pc:sldMk cId="367357375" sldId="263"/>
        </pc:sldMkLst>
        <pc:spChg chg="mod">
          <ac:chgData name="竹内 宏和(TAKEUCHI Hirokazu)" userId="6d700a31-fe90-40f3-b649-80676be76f9d" providerId="ADAL" clId="{1403C134-E6EF-4004-8CFB-703C1C0D49E5}" dt="2023-04-26T04:25:55.324" v="70" actId="113"/>
          <ac:spMkLst>
            <pc:docMk/>
            <pc:sldMk cId="367357375" sldId="263"/>
            <ac:spMk id="7" creationId="{0CC7D234-6B38-7543-B7EB-0FA124650A6D}"/>
          </ac:spMkLst>
        </pc:spChg>
        <pc:spChg chg="del mod">
          <ac:chgData name="竹内 宏和(TAKEUCHI Hirokazu)" userId="6d700a31-fe90-40f3-b649-80676be76f9d" providerId="ADAL" clId="{1403C134-E6EF-4004-8CFB-703C1C0D49E5}" dt="2023-04-28T06:26:48.694" v="104" actId="478"/>
          <ac:spMkLst>
            <pc:docMk/>
            <pc:sldMk cId="367357375" sldId="263"/>
            <ac:spMk id="32" creationId="{0CC7D234-6B38-7543-B7EB-0FA124650A6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9962C4-3551-E24B-9461-E7768A7EA34C}" type="datetimeFigureOut">
              <a:rPr kumimoji="1" lang="ja-JP" altLang="en-US" smtClean="0"/>
              <a:t>2023/4/28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967CDD-C643-8548-B173-7AC3B130C19A}" type="slidenum">
              <a:rPr kumimoji="1" lang="ja-JP" altLang="en-US" smtClean="0"/>
              <a:t>‹#›</a:t>
            </a:fld>
            <a:endParaRPr kumimoji="1" lang="ja-JP" altLang="en-US"/>
          </a:p>
        </p:txBody>
      </p:sp>
    </p:spTree>
    <p:extLst>
      <p:ext uri="{BB962C8B-B14F-4D97-AF65-F5344CB8AC3E}">
        <p14:creationId xmlns:p14="http://schemas.microsoft.com/office/powerpoint/2010/main" val="277666236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19962C4-3551-E24B-9461-E7768A7EA34C}" type="datetimeFigureOut">
              <a:rPr kumimoji="1" lang="ja-JP" altLang="en-US" smtClean="0"/>
              <a:t>2023/4/28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1967CDD-C643-8548-B173-7AC3B130C19A}" type="slidenum">
              <a:rPr kumimoji="1" lang="ja-JP" altLang="en-US" smtClean="0"/>
              <a:t>‹#›</a:t>
            </a:fld>
            <a:endParaRPr kumimoji="1" lang="ja-JP" altLang="en-US"/>
          </a:p>
        </p:txBody>
      </p:sp>
    </p:spTree>
    <p:extLst>
      <p:ext uri="{BB962C8B-B14F-4D97-AF65-F5344CB8AC3E}">
        <p14:creationId xmlns:p14="http://schemas.microsoft.com/office/powerpoint/2010/main" val="293828182"/>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E56CA58E-6FFF-8C47-B877-AD86DDCCCCDD}"/>
              </a:ext>
            </a:extLst>
          </p:cNvPr>
          <p:cNvSpPr/>
          <p:nvPr/>
        </p:nvSpPr>
        <p:spPr>
          <a:xfrm>
            <a:off x="379768" y="775713"/>
            <a:ext cx="6112467" cy="110881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C0826FB8-524C-2942-80EE-4EDAEE869BAE}"/>
              </a:ext>
            </a:extLst>
          </p:cNvPr>
          <p:cNvSpPr txBox="1"/>
          <p:nvPr/>
        </p:nvSpPr>
        <p:spPr>
          <a:xfrm>
            <a:off x="492743" y="863087"/>
            <a:ext cx="623527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50"/>
              </a:spcBef>
              <a:spcAft>
                <a:spcPts val="50"/>
              </a:spcAft>
              <a:buClrTx/>
              <a:buSzTx/>
              <a:buFontTx/>
              <a:buNone/>
              <a:tabLst/>
              <a:defRPr/>
            </a:pPr>
            <a:r>
              <a:rPr kumimoji="1" lang="ja-JP" altLang="en-US" sz="1800" b="1" i="0" u="none" strike="noStrike" kern="1200" cap="none" spc="5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令和５年度子育て世帯生活支援</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特別給付金</a:t>
            </a:r>
            <a:endParaRPr kumimoji="1" lang="ja-JP" altLang="en-US" sz="1800" b="1" i="0" u="none" strike="noStrike" kern="1200" cap="none" spc="5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392AB177-6C69-7142-A1DF-8AA73B0697F9}"/>
              </a:ext>
            </a:extLst>
          </p:cNvPr>
          <p:cNvSpPr txBox="1"/>
          <p:nvPr/>
        </p:nvSpPr>
        <p:spPr>
          <a:xfrm>
            <a:off x="582573" y="4602209"/>
            <a:ext cx="5179742"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以下の支給対象者に、児童１人あたり</a:t>
            </a:r>
            <a:r>
              <a:rPr kumimoji="1" lang="ja-JP" altLang="en-US" sz="20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５万円</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を支給</a:t>
            </a:r>
          </a:p>
        </p:txBody>
      </p:sp>
      <p:sp>
        <p:nvSpPr>
          <p:cNvPr id="59" name="テキスト ボックス 58">
            <a:extLst>
              <a:ext uri="{FF2B5EF4-FFF2-40B4-BE49-F238E27FC236}">
                <a16:creationId xmlns:a16="http://schemas.microsoft.com/office/drawing/2014/main" id="{BE561BB9-3B53-FF4B-A586-4511FD180CB6}"/>
              </a:ext>
            </a:extLst>
          </p:cNvPr>
          <p:cNvSpPr txBox="1"/>
          <p:nvPr/>
        </p:nvSpPr>
        <p:spPr>
          <a:xfrm>
            <a:off x="683674" y="8045498"/>
            <a:ext cx="5653790"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50"/>
              </a:spcAft>
              <a:buClrTx/>
              <a:buSzTx/>
              <a:buFontTx/>
              <a:buNone/>
              <a:tabLst/>
              <a:defRPr/>
            </a:pPr>
            <a:r>
              <a:rPr kumimoji="1" lang="ja-JP" altLang="en-US" sz="16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☎問合せ先：</a:t>
            </a:r>
            <a:r>
              <a:rPr kumimoji="1" lang="ja-JP" altLang="en-US" sz="1600" b="0" i="0" u="none" strike="noStrike" kern="1200" cap="none" spc="5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ja-JP" altLang="en-US" sz="1600" b="1" i="0" u="none" strike="noStrike" kern="1200" cap="none" spc="5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コールセンター</a:t>
            </a:r>
          </a:p>
        </p:txBody>
      </p:sp>
      <p:sp>
        <p:nvSpPr>
          <p:cNvPr id="60" name="テキスト ボックス 59">
            <a:extLst>
              <a:ext uri="{FF2B5EF4-FFF2-40B4-BE49-F238E27FC236}">
                <a16:creationId xmlns:a16="http://schemas.microsoft.com/office/drawing/2014/main" id="{5E798AC3-A2D9-7F4B-9050-9715BF8FD90A}"/>
              </a:ext>
            </a:extLst>
          </p:cNvPr>
          <p:cNvSpPr txBox="1"/>
          <p:nvPr/>
        </p:nvSpPr>
        <p:spPr>
          <a:xfrm>
            <a:off x="806661" y="8301004"/>
            <a:ext cx="2766698" cy="89255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6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0120-400-903</a:t>
            </a:r>
            <a:endParaRPr kumimoji="1" lang="ja-JP" altLang="en-US" sz="26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61" name="テキスト ボックス 60">
            <a:extLst>
              <a:ext uri="{FF2B5EF4-FFF2-40B4-BE49-F238E27FC236}">
                <a16:creationId xmlns:a16="http://schemas.microsoft.com/office/drawing/2014/main" id="{FFAE2C46-37B7-A145-908E-29505375AEB5}"/>
              </a:ext>
            </a:extLst>
          </p:cNvPr>
          <p:cNvSpPr txBox="1"/>
          <p:nvPr/>
        </p:nvSpPr>
        <p:spPr>
          <a:xfrm>
            <a:off x="3356265" y="8428940"/>
            <a:ext cx="2766697" cy="49244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50"/>
              </a:spcAft>
              <a:buClrTx/>
              <a:buSzTx/>
              <a:buFontTx/>
              <a:buNone/>
              <a:tabLst/>
              <a:defRPr/>
            </a:pPr>
            <a:r>
              <a:rPr kumimoji="1" lang="ja-JP" altLang="en-US" sz="1300" b="1" i="0" u="none" strike="noStrike" kern="1200" cap="none" spc="1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（受付時間</a:t>
            </a:r>
            <a:r>
              <a:rPr kumimoji="1" lang="en-US" altLang="ja-JP" sz="1300" b="1" i="0" u="none" strike="noStrike" kern="1200" cap="none" spc="1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r>
              <a:rPr kumimoji="1" lang="ja-JP" altLang="en-US" sz="1300" b="1" i="0" u="none" strike="noStrike" kern="1200" cap="none" spc="1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平日</a:t>
            </a:r>
            <a:r>
              <a:rPr kumimoji="1" lang="en-US" altLang="ja-JP" sz="1300" b="1" i="0" u="none" strike="noStrike" kern="1200" cap="none" spc="1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9:00</a:t>
            </a:r>
            <a:r>
              <a:rPr kumimoji="1" lang="ja-JP" altLang="en-US" sz="1300" b="1" i="0" u="none" strike="noStrike" kern="1200" cap="none" spc="1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r>
              <a:rPr kumimoji="1" lang="en-US" altLang="ja-JP" sz="1300" b="1" i="0" u="none" strike="noStrike" kern="1200" cap="none" spc="1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18:00</a:t>
            </a:r>
            <a:r>
              <a:rPr kumimoji="1" lang="ja-JP" altLang="en-US" sz="1300" b="1" i="0" u="none" strike="noStrike" kern="1200" cap="none" spc="1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p>
        </p:txBody>
      </p:sp>
      <p:sp>
        <p:nvSpPr>
          <p:cNvPr id="79" name="テキスト ボックス 78">
            <a:extLst>
              <a:ext uri="{FF2B5EF4-FFF2-40B4-BE49-F238E27FC236}">
                <a16:creationId xmlns:a16="http://schemas.microsoft.com/office/drawing/2014/main" id="{FFD92582-3263-8D40-86D8-3EB15373FA9E}"/>
              </a:ext>
            </a:extLst>
          </p:cNvPr>
          <p:cNvSpPr txBox="1"/>
          <p:nvPr/>
        </p:nvSpPr>
        <p:spPr>
          <a:xfrm>
            <a:off x="721941" y="8748351"/>
            <a:ext cx="5615523" cy="47192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00"/>
              </a:spcBef>
              <a:spcAft>
                <a:spcPts val="100"/>
              </a:spcAft>
              <a:buClrTx/>
              <a:buSzTx/>
              <a:buFontTx/>
              <a:buNone/>
              <a:tabLst/>
              <a:defRPr/>
            </a:pPr>
            <a:r>
              <a:rPr kumimoji="1" lang="ja-JP" altLang="en-US" sz="1150" b="0" i="0" u="none" strike="noStrike" kern="1200" cap="none" spc="7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詳しい申請方法は、お住まいの市区町村の「子育て世帯生活支援特別給付金</a:t>
            </a:r>
            <a:endParaRPr kumimoji="1" lang="en-US" altLang="ja-JP" sz="1150" b="0" i="0" u="none" strike="noStrike" kern="1200" cap="none" spc="7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100"/>
              </a:spcBef>
              <a:spcAft>
                <a:spcPts val="100"/>
              </a:spcAft>
              <a:buClrTx/>
              <a:buSzTx/>
              <a:buFontTx/>
              <a:buNone/>
              <a:tabLst/>
              <a:defRPr/>
            </a:pPr>
            <a:r>
              <a:rPr kumimoji="1" lang="en-US" altLang="ja-JP" sz="1150" b="0" i="0" u="none" strike="noStrike" kern="1200" cap="none" spc="7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r>
              <a:rPr kumimoji="1" lang="ja-JP" altLang="en-US" sz="1150" b="0" i="0" u="none" strike="noStrike" kern="1200" cap="none" spc="7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ひとり親世帯</a:t>
            </a:r>
            <a:r>
              <a:rPr kumimoji="1" lang="ja-JP" altLang="en-US" sz="1150" b="0" i="0" u="sng" strike="noStrike" kern="1200" cap="none" spc="7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以外</a:t>
            </a:r>
            <a:r>
              <a:rPr kumimoji="1" lang="en-US" altLang="ja-JP" sz="1150" b="0" i="0" u="none" strike="noStrike" kern="1200" cap="none" spc="7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r>
              <a:rPr kumimoji="1" lang="ja-JP" altLang="en-US" sz="1150" b="0" i="0" u="none" strike="noStrike" kern="1200" cap="none" spc="7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担当窓口」までお問い合わせください。</a:t>
            </a:r>
          </a:p>
        </p:txBody>
      </p:sp>
      <p:sp>
        <p:nvSpPr>
          <p:cNvPr id="4" name="角丸四角形 3"/>
          <p:cNvSpPr/>
          <p:nvPr/>
        </p:nvSpPr>
        <p:spPr>
          <a:xfrm>
            <a:off x="492743" y="1330687"/>
            <a:ext cx="5935776" cy="404205"/>
          </a:xfrm>
          <a:prstGeom prst="roundRect">
            <a:avLst>
              <a:gd name="adj"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highlight>
                <a:srgbClr val="FFFF00"/>
              </a:highlight>
              <a:uLnTx/>
              <a:uFillTx/>
              <a:latin typeface="メイリオ" panose="020B0604030504040204" pitchFamily="50" charset="-128"/>
              <a:ea typeface="メイリオ" panose="020B0604030504040204" pitchFamily="50" charset="-128"/>
            </a:endParaRPr>
          </a:p>
        </p:txBody>
      </p:sp>
      <p:sp>
        <p:nvSpPr>
          <p:cNvPr id="47" name="テキスト ボックス 46">
            <a:extLst>
              <a:ext uri="{FF2B5EF4-FFF2-40B4-BE49-F238E27FC236}">
                <a16:creationId xmlns:a16="http://schemas.microsoft.com/office/drawing/2014/main" id="{C0826FB8-524C-2942-80EE-4EDAEE869BAE}"/>
              </a:ext>
            </a:extLst>
          </p:cNvPr>
          <p:cNvSpPr txBox="1"/>
          <p:nvPr/>
        </p:nvSpPr>
        <p:spPr>
          <a:xfrm>
            <a:off x="414016" y="1369654"/>
            <a:ext cx="602997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50"/>
              </a:spcBef>
              <a:spcAft>
                <a:spcPts val="50"/>
              </a:spcAft>
              <a:buClrTx/>
              <a:buSzTx/>
              <a:buFontTx/>
              <a:buNone/>
              <a:tabLst/>
              <a:defRPr/>
            </a:pPr>
            <a:r>
              <a:rPr kumimoji="1" lang="ja-JP" altLang="en-US" sz="1600" b="1" i="0" u="none" strike="noStrike" kern="1200" cap="none" spc="-3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離婚した</a:t>
            </a:r>
            <a:r>
              <a:rPr kumimoji="1" lang="ja-JP" altLang="en-US" sz="1000" b="1" i="0" u="none" strike="noStrike" kern="1200" cap="none" spc="-3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 </a:t>
            </a:r>
            <a:r>
              <a:rPr kumimoji="1" lang="en-US" altLang="ja-JP" sz="1600" b="1" i="0" u="none" strike="noStrike" kern="1200" cap="none" spc="-3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a:t>
            </a:r>
            <a:r>
              <a:rPr kumimoji="1" lang="ja-JP" altLang="en-US" sz="1600" b="1" i="0" u="none" strike="noStrike" kern="1200" cap="none" spc="-3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又は協議中の</a:t>
            </a:r>
            <a:r>
              <a:rPr kumimoji="1" lang="en-US" altLang="ja-JP" sz="1600" b="1" i="0" u="none" strike="noStrike" kern="1200" cap="none" spc="-3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a:t>
            </a:r>
            <a:r>
              <a:rPr kumimoji="1" lang="en-US" altLang="ja-JP" sz="1000" b="1" i="0" u="none" strike="noStrike" kern="1200" cap="none" spc="-3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 </a:t>
            </a:r>
            <a:r>
              <a:rPr kumimoji="1" lang="ja-JP" altLang="en-US" sz="1600" b="1" i="0" u="none" strike="noStrike" kern="1200" cap="none" spc="-3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方、ＤＶ避難中の方へ</a:t>
            </a:r>
          </a:p>
        </p:txBody>
      </p:sp>
      <p:sp>
        <p:nvSpPr>
          <p:cNvPr id="74" name="正方形/長方形 73">
            <a:extLst>
              <a:ext uri="{FF2B5EF4-FFF2-40B4-BE49-F238E27FC236}">
                <a16:creationId xmlns:a16="http://schemas.microsoft.com/office/drawing/2014/main" id="{8BCE861F-4D2A-654B-BA67-A868CF918543}"/>
              </a:ext>
            </a:extLst>
          </p:cNvPr>
          <p:cNvSpPr/>
          <p:nvPr/>
        </p:nvSpPr>
        <p:spPr>
          <a:xfrm>
            <a:off x="379144" y="4277917"/>
            <a:ext cx="118462" cy="35485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75" name="テキスト ボックス 74">
            <a:extLst>
              <a:ext uri="{FF2B5EF4-FFF2-40B4-BE49-F238E27FC236}">
                <a16:creationId xmlns:a16="http://schemas.microsoft.com/office/drawing/2014/main" id="{392AB177-6C69-7142-A1DF-8AA73B0697F9}"/>
              </a:ext>
            </a:extLst>
          </p:cNvPr>
          <p:cNvSpPr txBox="1"/>
          <p:nvPr/>
        </p:nvSpPr>
        <p:spPr>
          <a:xfrm>
            <a:off x="477922" y="4289497"/>
            <a:ext cx="6013689" cy="338554"/>
          </a:xfrm>
          <a:prstGeom prst="rect">
            <a:avLst/>
          </a:prstGeom>
          <a:solidFill>
            <a:schemeClr val="accent2">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子育て世帯生活支援特別給付金の概要</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9622FD6E-43A4-F042-AC1F-5D16D2B233A9}"/>
              </a:ext>
            </a:extLst>
          </p:cNvPr>
          <p:cNvSpPr/>
          <p:nvPr/>
        </p:nvSpPr>
        <p:spPr>
          <a:xfrm>
            <a:off x="379142" y="6900115"/>
            <a:ext cx="6092949" cy="1134077"/>
          </a:xfrm>
          <a:prstGeom prst="rect">
            <a:avLst/>
          </a:prstGeom>
          <a:solidFill>
            <a:srgbClr val="EEF7FD"/>
          </a:solidFill>
          <a:ln w="9525">
            <a:solidFill>
              <a:srgbClr val="00A0E8"/>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72" name="角丸四角形 71">
            <a:extLst>
              <a:ext uri="{FF2B5EF4-FFF2-40B4-BE49-F238E27FC236}">
                <a16:creationId xmlns:a16="http://schemas.microsoft.com/office/drawing/2014/main" id="{FA798135-2A01-B84E-9CCB-16C45268ADDD}"/>
              </a:ext>
            </a:extLst>
          </p:cNvPr>
          <p:cNvSpPr/>
          <p:nvPr/>
        </p:nvSpPr>
        <p:spPr>
          <a:xfrm>
            <a:off x="438374" y="7192171"/>
            <a:ext cx="6005611" cy="784188"/>
          </a:xfrm>
          <a:prstGeom prst="roundRect">
            <a:avLst>
              <a:gd name="adj" fmla="val 13246"/>
            </a:avLst>
          </a:prstGeom>
          <a:solidFill>
            <a:schemeClr val="bg1"/>
          </a:solidFill>
          <a:ln w="6350">
            <a:solidFill>
              <a:schemeClr val="tx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77922" y="6908218"/>
            <a:ext cx="2074766"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rPr>
              <a:t>（ひとり親世帯分）</a:t>
            </a:r>
          </a:p>
        </p:txBody>
      </p:sp>
      <p:sp>
        <p:nvSpPr>
          <p:cNvPr id="80" name="テキスト ボックス 79">
            <a:extLst>
              <a:ext uri="{FF2B5EF4-FFF2-40B4-BE49-F238E27FC236}">
                <a16:creationId xmlns:a16="http://schemas.microsoft.com/office/drawing/2014/main" id="{8741555D-1E53-A948-90AC-2C66DB38892C}"/>
              </a:ext>
            </a:extLst>
          </p:cNvPr>
          <p:cNvSpPr txBox="1"/>
          <p:nvPr/>
        </p:nvSpPr>
        <p:spPr>
          <a:xfrm>
            <a:off x="759035" y="7219774"/>
            <a:ext cx="5684947" cy="69762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50"/>
              </a:spcBef>
              <a:spcAft>
                <a:spcPts val="50"/>
              </a:spcAft>
              <a:buClrTx/>
              <a:buSzTx/>
              <a:buFontTx/>
              <a:buNone/>
              <a:tabLst/>
              <a:defRPr/>
            </a:pPr>
            <a:r>
              <a:rPr kumimoji="1" lang="ja-JP" altLang="en-US" sz="1200" b="1" i="0" u="sng" strike="noStrike" kern="1200" cap="none" spc="20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令和５年</a:t>
            </a:r>
            <a:r>
              <a:rPr lang="ja-JP" altLang="en-US" sz="1200" b="1" u="sng" spc="200" dirty="0">
                <a:solidFill>
                  <a:srgbClr val="FF0000"/>
                </a:solidFill>
                <a:latin typeface="メイリオ" panose="020B0604030504040204" pitchFamily="50" charset="-128"/>
                <a:ea typeface="メイリオ" panose="020B0604030504040204" pitchFamily="50" charset="-128"/>
              </a:rPr>
              <a:t>３</a:t>
            </a:r>
            <a:r>
              <a:rPr kumimoji="1" lang="ja-JP" altLang="en-US" sz="1200" b="1" i="0" u="sng" strike="noStrike" kern="1200" cap="none" spc="20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月分児童扶養手当受給者</a:t>
            </a:r>
            <a:endParaRPr kumimoji="1" lang="en-US" altLang="ja-JP" sz="1200" b="0" i="0" u="none" strike="noStrike" kern="1200" cap="none" spc="2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50"/>
              </a:spcBef>
              <a:spcAft>
                <a:spcPts val="5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公的年金等の受給により令和</a:t>
            </a:r>
            <a:r>
              <a:rPr lang="ja-JP" altLang="en-US" sz="1200" dirty="0">
                <a:solidFill>
                  <a:prstClr val="black"/>
                </a:solidFill>
                <a:latin typeface="メイリオ" panose="020B0604030504040204" pitchFamily="50" charset="-128"/>
                <a:ea typeface="メイリオ" panose="020B0604030504040204" pitchFamily="50" charset="-128"/>
              </a:rPr>
              <a:t>５</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年</a:t>
            </a:r>
            <a:r>
              <a:rPr lang="ja-JP" altLang="en-US" sz="1200" dirty="0">
                <a:solidFill>
                  <a:prstClr val="black"/>
                </a:solidFill>
                <a:latin typeface="メイリオ" panose="020B0604030504040204" pitchFamily="50" charset="-128"/>
                <a:ea typeface="メイリオ" panose="020B0604030504040204" pitchFamily="50" charset="-128"/>
              </a:rPr>
              <a:t>３</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月分児童扶養手当の支給を受けていない方</a:t>
            </a:r>
          </a:p>
          <a:p>
            <a:pPr marL="0" marR="0" lvl="0" indent="0" algn="l" defTabSz="457200" rtl="0" eaLnBrk="1" fontAlgn="auto" latinLnBrk="0" hangingPunct="1">
              <a:lnSpc>
                <a:spcPct val="100000"/>
              </a:lnSpc>
              <a:spcBef>
                <a:spcPts val="50"/>
              </a:spcBef>
              <a:spcAft>
                <a:spcPts val="50"/>
              </a:spcAft>
              <a:buClrTx/>
              <a:buSzTx/>
              <a:buFontTx/>
              <a:buNone/>
              <a:tabLst/>
              <a:defRPr/>
            </a:pPr>
            <a:r>
              <a:rPr kumimoji="1" lang="ja-JP" altLang="en-US" sz="1200" b="0" i="0" u="none" strike="noStrike" kern="1200" cap="none" spc="15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家計が急変し収入が①と同水準となっている方</a:t>
            </a:r>
          </a:p>
        </p:txBody>
      </p:sp>
      <p:sp>
        <p:nvSpPr>
          <p:cNvPr id="81" name="テキスト ボックス 80">
            <a:extLst>
              <a:ext uri="{FF2B5EF4-FFF2-40B4-BE49-F238E27FC236}">
                <a16:creationId xmlns:a16="http://schemas.microsoft.com/office/drawing/2014/main" id="{8741555D-1E53-A948-90AC-2C66DB38892C}"/>
              </a:ext>
            </a:extLst>
          </p:cNvPr>
          <p:cNvSpPr txBox="1"/>
          <p:nvPr/>
        </p:nvSpPr>
        <p:spPr>
          <a:xfrm>
            <a:off x="498398" y="7221806"/>
            <a:ext cx="521277" cy="69762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50"/>
              </a:spcBef>
              <a:spcAft>
                <a:spcPts val="5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①</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50"/>
              </a:spcBef>
              <a:spcAft>
                <a:spcPts val="50"/>
              </a:spcAft>
              <a:buClrTx/>
              <a:buSzTx/>
              <a:buFontTx/>
              <a:buNone/>
              <a:tabLst/>
              <a:defRPr/>
            </a:pPr>
            <a:r>
              <a:rPr kumimoji="1" lang="ja-JP" altLang="en-US" sz="12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②</a:t>
            </a:r>
            <a:endParaRPr kumimoji="1" lang="en-US" altLang="ja-JP" sz="12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457200" rtl="0" eaLnBrk="1" fontAlgn="auto" latinLnBrk="0" hangingPunct="1">
              <a:lnSpc>
                <a:spcPct val="100000"/>
              </a:lnSpc>
              <a:spcBef>
                <a:spcPts val="50"/>
              </a:spcBef>
              <a:spcAft>
                <a:spcPts val="50"/>
              </a:spcAft>
              <a:buClrTx/>
              <a:buSzTx/>
              <a:buFontTx/>
              <a:buNone/>
              <a:tabLst/>
              <a:defRPr/>
            </a:pPr>
            <a:r>
              <a:rPr kumimoji="1" lang="ja-JP" altLang="en-US" sz="12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③</a:t>
            </a:r>
          </a:p>
        </p:txBody>
      </p:sp>
      <p:sp>
        <p:nvSpPr>
          <p:cNvPr id="89" name="正方形/長方形 88">
            <a:extLst>
              <a:ext uri="{FF2B5EF4-FFF2-40B4-BE49-F238E27FC236}">
                <a16:creationId xmlns:a16="http://schemas.microsoft.com/office/drawing/2014/main" id="{9622FD6E-43A4-F042-AC1F-5D16D2B233A9}"/>
              </a:ext>
            </a:extLst>
          </p:cNvPr>
          <p:cNvSpPr/>
          <p:nvPr/>
        </p:nvSpPr>
        <p:spPr>
          <a:xfrm>
            <a:off x="379143" y="4967714"/>
            <a:ext cx="6112467" cy="1905045"/>
          </a:xfrm>
          <a:prstGeom prst="rect">
            <a:avLst/>
          </a:prstGeom>
          <a:solidFill>
            <a:srgbClr val="EEF7FD"/>
          </a:solidFill>
          <a:ln w="9525">
            <a:solidFill>
              <a:srgbClr val="00A0E8"/>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70"/>
              </a:spcBef>
              <a:spcAft>
                <a:spcPts val="70"/>
              </a:spcAft>
            </a:pPr>
            <a:r>
              <a:rPr kumimoji="1" lang="ja-JP" altLang="en-US" sz="1800" spc="100" dirty="0">
                <a:latin typeface="メイリオ" panose="020B0604030504040204" pitchFamily="50" charset="-128"/>
                <a:ea typeface="メイリオ" panose="020B0604030504040204" pitchFamily="50" charset="-128"/>
              </a:rPr>
              <a:t>の収入となった方</a:t>
            </a:r>
          </a:p>
        </p:txBody>
      </p:sp>
      <p:sp>
        <p:nvSpPr>
          <p:cNvPr id="88" name="角丸四角形 87">
            <a:extLst>
              <a:ext uri="{FF2B5EF4-FFF2-40B4-BE49-F238E27FC236}">
                <a16:creationId xmlns:a16="http://schemas.microsoft.com/office/drawing/2014/main" id="{FA798135-2A01-B84E-9CCB-16C45268ADDD}"/>
              </a:ext>
            </a:extLst>
          </p:cNvPr>
          <p:cNvSpPr/>
          <p:nvPr/>
        </p:nvSpPr>
        <p:spPr>
          <a:xfrm>
            <a:off x="438375" y="5556356"/>
            <a:ext cx="6005611" cy="284429"/>
          </a:xfrm>
          <a:prstGeom prst="roundRect">
            <a:avLst>
              <a:gd name="adj" fmla="val 14676"/>
            </a:avLst>
          </a:prstGeom>
          <a:solidFill>
            <a:schemeClr val="bg1"/>
          </a:solidFill>
          <a:ln w="6350">
            <a:solidFill>
              <a:schemeClr val="tx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73" name="角丸四角形 72">
            <a:extLst>
              <a:ext uri="{FF2B5EF4-FFF2-40B4-BE49-F238E27FC236}">
                <a16:creationId xmlns:a16="http://schemas.microsoft.com/office/drawing/2014/main" id="{5DFAC3EE-2264-AF41-A48C-669E11EA4EC1}"/>
              </a:ext>
            </a:extLst>
          </p:cNvPr>
          <p:cNvSpPr/>
          <p:nvPr/>
        </p:nvSpPr>
        <p:spPr>
          <a:xfrm>
            <a:off x="438375" y="5924185"/>
            <a:ext cx="6005611" cy="931281"/>
          </a:xfrm>
          <a:prstGeom prst="roundRect">
            <a:avLst>
              <a:gd name="adj" fmla="val 13500"/>
            </a:avLst>
          </a:prstGeom>
          <a:solidFill>
            <a:schemeClr val="bg1"/>
          </a:solidFill>
          <a:ln w="6350">
            <a:solidFill>
              <a:schemeClr val="tx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43" name="テキスト ボックス 42">
            <a:extLst>
              <a:ext uri="{FF2B5EF4-FFF2-40B4-BE49-F238E27FC236}">
                <a16:creationId xmlns:a16="http://schemas.microsoft.com/office/drawing/2014/main" id="{8741555D-1E53-A948-90AC-2C66DB38892C}"/>
              </a:ext>
            </a:extLst>
          </p:cNvPr>
          <p:cNvSpPr txBox="1"/>
          <p:nvPr/>
        </p:nvSpPr>
        <p:spPr>
          <a:xfrm>
            <a:off x="691638" y="5578349"/>
            <a:ext cx="4898320" cy="276999"/>
          </a:xfrm>
          <a:prstGeom prst="rect">
            <a:avLst/>
          </a:prstGeom>
          <a:noFill/>
        </p:spPr>
        <p:txBody>
          <a:bodyPr wrap="square" rtlCol="0">
            <a:spAutoFit/>
          </a:bodyPr>
          <a:lstStyle/>
          <a:p>
            <a:pPr algn="dist" defTabSz="457200">
              <a:spcBef>
                <a:spcPts val="50"/>
              </a:spcBef>
              <a:spcAft>
                <a:spcPts val="50"/>
              </a:spcAft>
            </a:pPr>
            <a:r>
              <a:rPr kumimoji="1" lang="ja-JP" altLang="en-US" sz="1200" b="1" u="sng" dirty="0">
                <a:solidFill>
                  <a:srgbClr val="FF0000"/>
                </a:solidFill>
                <a:latin typeface="メイリオ" panose="020B0604030504040204" pitchFamily="50" charset="-128"/>
                <a:ea typeface="メイリオ" panose="020B0604030504040204" pitchFamily="50" charset="-128"/>
              </a:rPr>
              <a:t>令和４年度子育て世帯生活支援特別給付金の支給対象者</a:t>
            </a:r>
            <a:r>
              <a:rPr kumimoji="1" lang="ja-JP" altLang="en-US" sz="1100" dirty="0">
                <a:latin typeface="メイリオ" panose="020B0604030504040204" pitchFamily="50" charset="-128"/>
                <a:ea typeface="メイリオ" panose="020B0604030504040204" pitchFamily="50" charset="-128"/>
              </a:rPr>
              <a:t>であった方</a:t>
            </a:r>
            <a:endParaRPr kumimoji="1" lang="ja-JP" altLang="en-US" sz="12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44" name="正方形/長方形 43">
            <a:extLst>
              <a:ext uri="{FF2B5EF4-FFF2-40B4-BE49-F238E27FC236}">
                <a16:creationId xmlns:a16="http://schemas.microsoft.com/office/drawing/2014/main" id="{F71F8146-9973-214B-AD86-6C769D3AD68B}"/>
              </a:ext>
            </a:extLst>
          </p:cNvPr>
          <p:cNvSpPr/>
          <p:nvPr/>
        </p:nvSpPr>
        <p:spPr>
          <a:xfrm>
            <a:off x="467483" y="5558133"/>
            <a:ext cx="338554" cy="276999"/>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①</a:t>
            </a:r>
          </a:p>
        </p:txBody>
      </p:sp>
      <p:sp>
        <p:nvSpPr>
          <p:cNvPr id="45" name="正方形/長方形 44">
            <a:extLst>
              <a:ext uri="{FF2B5EF4-FFF2-40B4-BE49-F238E27FC236}">
                <a16:creationId xmlns:a16="http://schemas.microsoft.com/office/drawing/2014/main" id="{C49468AF-B7E6-3643-A3F8-07259251C7E6}"/>
              </a:ext>
            </a:extLst>
          </p:cNvPr>
          <p:cNvSpPr/>
          <p:nvPr/>
        </p:nvSpPr>
        <p:spPr>
          <a:xfrm>
            <a:off x="479883" y="6252766"/>
            <a:ext cx="370148" cy="276999"/>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②</a:t>
            </a:r>
            <a:endPar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46" name="テキスト ボックス 45">
            <a:extLst>
              <a:ext uri="{FF2B5EF4-FFF2-40B4-BE49-F238E27FC236}">
                <a16:creationId xmlns:a16="http://schemas.microsoft.com/office/drawing/2014/main" id="{E9E6C6C0-29FA-3F42-9B37-0CB5F604316E}"/>
              </a:ext>
            </a:extLst>
          </p:cNvPr>
          <p:cNvSpPr txBox="1"/>
          <p:nvPr/>
        </p:nvSpPr>
        <p:spPr>
          <a:xfrm>
            <a:off x="877196" y="5934604"/>
            <a:ext cx="5542429" cy="461665"/>
          </a:xfrm>
          <a:prstGeom prst="rect">
            <a:avLst/>
          </a:prstGeom>
          <a:noFill/>
        </p:spPr>
        <p:txBody>
          <a:bodyPr wrap="square" rtlCol="0">
            <a:spAutoFit/>
          </a:bodyPr>
          <a:lstStyle/>
          <a:p>
            <a:pPr>
              <a:spcBef>
                <a:spcPts val="50"/>
              </a:spcBef>
              <a:spcAft>
                <a:spcPts val="50"/>
              </a:spcAft>
            </a:pPr>
            <a:r>
              <a:rPr kumimoji="1" lang="ja-JP" altLang="en-US" sz="1200" dirty="0">
                <a:latin typeface="メイリオ" panose="020B0604030504040204" pitchFamily="50" charset="-128"/>
                <a:ea typeface="メイリオ" panose="020B0604030504040204" pitchFamily="50" charset="-128"/>
              </a:rPr>
              <a:t>■令和５年３月</a:t>
            </a:r>
            <a:r>
              <a:rPr kumimoji="1" lang="en-US" altLang="ja-JP" sz="1200" dirty="0">
                <a:latin typeface="メイリオ" panose="020B0604030504040204" pitchFamily="50" charset="-128"/>
                <a:ea typeface="メイリオ" panose="020B0604030504040204" pitchFamily="50" charset="-128"/>
              </a:rPr>
              <a:t>31</a:t>
            </a:r>
            <a:r>
              <a:rPr kumimoji="1" lang="ja-JP" altLang="en-US" sz="1200" dirty="0">
                <a:latin typeface="メイリオ" panose="020B0604030504040204" pitchFamily="50" charset="-128"/>
                <a:ea typeface="メイリオ" panose="020B0604030504040204" pitchFamily="50" charset="-128"/>
              </a:rPr>
              <a:t>日時点で</a:t>
            </a:r>
            <a:r>
              <a:rPr kumimoji="1" lang="en-US" altLang="ja-JP" sz="1200" b="1" u="sng" dirty="0">
                <a:solidFill>
                  <a:srgbClr val="FF0000"/>
                </a:solidFill>
                <a:latin typeface="メイリオ" panose="020B0604030504040204" pitchFamily="50" charset="-128"/>
                <a:ea typeface="メイリオ" panose="020B0604030504040204" pitchFamily="50" charset="-128"/>
              </a:rPr>
              <a:t>18</a:t>
            </a:r>
            <a:r>
              <a:rPr kumimoji="1" lang="ja-JP" altLang="en-US" sz="1200" b="1" u="sng" dirty="0">
                <a:solidFill>
                  <a:srgbClr val="FF0000"/>
                </a:solidFill>
                <a:latin typeface="メイリオ" panose="020B0604030504040204" pitchFamily="50" charset="-128"/>
                <a:ea typeface="メイリオ" panose="020B0604030504040204" pitchFamily="50" charset="-128"/>
              </a:rPr>
              <a:t>歳未満の児童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障害児の場合</a:t>
            </a:r>
            <a:r>
              <a:rPr kumimoji="1" lang="en-US" altLang="ja-JP" sz="1200" dirty="0">
                <a:latin typeface="メイリオ" panose="020B0604030504040204" pitchFamily="50" charset="-128"/>
                <a:ea typeface="メイリオ" panose="020B0604030504040204" pitchFamily="50" charset="-128"/>
              </a:rPr>
              <a:t>､</a:t>
            </a:r>
            <a:r>
              <a:rPr kumimoji="1" lang="en-US" altLang="ja-JP" sz="1200" b="1" u="sng" dirty="0">
                <a:solidFill>
                  <a:srgbClr val="FF0000"/>
                </a:solidFill>
                <a:latin typeface="メイリオ" panose="020B0604030504040204" pitchFamily="50" charset="-128"/>
                <a:ea typeface="メイリオ" panose="020B0604030504040204" pitchFamily="50" charset="-128"/>
              </a:rPr>
              <a:t>20</a:t>
            </a:r>
            <a:r>
              <a:rPr kumimoji="1" lang="ja-JP" altLang="en-US" sz="1200" b="1" u="sng" dirty="0">
                <a:solidFill>
                  <a:srgbClr val="FF0000"/>
                </a:solidFill>
                <a:latin typeface="メイリオ" panose="020B0604030504040204" pitchFamily="50" charset="-128"/>
                <a:ea typeface="メイリオ" panose="020B0604030504040204" pitchFamily="50" charset="-128"/>
              </a:rPr>
              <a:t>歳未満</a:t>
            </a:r>
            <a:r>
              <a:rPr kumimoji="1" lang="en-US" altLang="ja-JP" sz="1200" dirty="0">
                <a:latin typeface="メイリオ" panose="020B0604030504040204" pitchFamily="50" charset="-128"/>
                <a:ea typeface="メイリオ" panose="020B0604030504040204" pitchFamily="50" charset="-128"/>
              </a:rPr>
              <a:t>)</a:t>
            </a:r>
            <a:r>
              <a:rPr kumimoji="1" lang="ja-JP" altLang="en-US" sz="1200" spc="100" dirty="0">
                <a:latin typeface="メイリオ" panose="020B0604030504040204" pitchFamily="50" charset="-128"/>
                <a:ea typeface="メイリオ" panose="020B0604030504040204" pitchFamily="50" charset="-128"/>
              </a:rPr>
              <a:t>を養育する父母等</a:t>
            </a:r>
            <a:r>
              <a:rPr kumimoji="1" lang="ja-JP" altLang="en-US" sz="1200" dirty="0">
                <a:solidFill>
                  <a:srgbClr val="FF0000"/>
                </a:solidFill>
                <a:latin typeface="メイリオ" panose="020B0604030504040204" pitchFamily="50" charset="-128"/>
                <a:ea typeface="メイリオ" panose="020B0604030504040204" pitchFamily="50" charset="-128"/>
              </a:rPr>
              <a:t>（</a:t>
            </a:r>
            <a:r>
              <a:rPr kumimoji="1" lang="en-US" altLang="ja-JP" sz="1200" dirty="0">
                <a:solidFill>
                  <a:srgbClr val="FF0000"/>
                </a:solidFill>
                <a:latin typeface="メイリオ" panose="020B0604030504040204" pitchFamily="50" charset="-128"/>
                <a:ea typeface="メイリオ" panose="020B0604030504040204" pitchFamily="50" charset="-128"/>
              </a:rPr>
              <a:t>※</a:t>
            </a:r>
            <a:r>
              <a:rPr kumimoji="1" lang="ja-JP" altLang="en-US" sz="1200" dirty="0">
                <a:solidFill>
                  <a:srgbClr val="FF0000"/>
                </a:solidFill>
                <a:latin typeface="メイリオ" panose="020B0604030504040204" pitchFamily="50" charset="-128"/>
                <a:ea typeface="メイリオ" panose="020B0604030504040204" pitchFamily="50" charset="-128"/>
              </a:rPr>
              <a:t>令和６年２月末までに生まれた新生児等も対象。</a:t>
            </a:r>
            <a:r>
              <a:rPr kumimoji="1" lang="en-US" altLang="ja-JP" sz="1200" dirty="0">
                <a:solidFill>
                  <a:srgbClr val="FF0000"/>
                </a:solidFill>
                <a:latin typeface="メイリオ" panose="020B0604030504040204" pitchFamily="50" charset="-128"/>
                <a:ea typeface="メイリオ" panose="020B0604030504040204" pitchFamily="50" charset="-128"/>
              </a:rPr>
              <a:t>)</a:t>
            </a:r>
          </a:p>
        </p:txBody>
      </p:sp>
      <p:sp>
        <p:nvSpPr>
          <p:cNvPr id="77" name="テキスト ボックス 76"/>
          <p:cNvSpPr txBox="1"/>
          <p:nvPr/>
        </p:nvSpPr>
        <p:spPr>
          <a:xfrm>
            <a:off x="492743" y="4988733"/>
            <a:ext cx="341210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rPr>
              <a:t>（ひとり親世帯以外の子育て世帯分）</a:t>
            </a:r>
          </a:p>
        </p:txBody>
      </p:sp>
      <p:sp>
        <p:nvSpPr>
          <p:cNvPr id="87" name="テキスト ボックス 86">
            <a:extLst>
              <a:ext uri="{FF2B5EF4-FFF2-40B4-BE49-F238E27FC236}">
                <a16:creationId xmlns:a16="http://schemas.microsoft.com/office/drawing/2014/main" id="{01CC993A-B801-A446-B680-9CA7A76C6785}"/>
              </a:ext>
            </a:extLst>
          </p:cNvPr>
          <p:cNvSpPr txBox="1"/>
          <p:nvPr/>
        </p:nvSpPr>
        <p:spPr>
          <a:xfrm>
            <a:off x="316089" y="5263867"/>
            <a:ext cx="5855427" cy="307777"/>
          </a:xfrm>
          <a:prstGeom prst="rect">
            <a:avLst/>
          </a:prstGeom>
          <a:noFill/>
        </p:spPr>
        <p:txBody>
          <a:bodyPr wrap="square" rtlCol="0" anchor="ctr" anchorCtr="1">
            <a:spAutoFit/>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10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①または②に当てはまる方</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（ひとり親世帯分の給付金を受け取った方を除く）</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pSp>
        <p:nvGrpSpPr>
          <p:cNvPr id="7" name="グループ化 6">
            <a:extLst>
              <a:ext uri="{FF2B5EF4-FFF2-40B4-BE49-F238E27FC236}">
                <a16:creationId xmlns:a16="http://schemas.microsoft.com/office/drawing/2014/main" id="{DE326BBB-8433-41CE-AF75-BA1D5CF68D9F}"/>
              </a:ext>
            </a:extLst>
          </p:cNvPr>
          <p:cNvGrpSpPr/>
          <p:nvPr/>
        </p:nvGrpSpPr>
        <p:grpSpPr>
          <a:xfrm>
            <a:off x="379602" y="2035460"/>
            <a:ext cx="9177855" cy="5921696"/>
            <a:chOff x="379769" y="2035460"/>
            <a:chExt cx="9177606" cy="5921696"/>
          </a:xfrm>
        </p:grpSpPr>
        <p:sp>
          <p:nvSpPr>
            <p:cNvPr id="90" name="角丸四角形 89"/>
            <p:cNvSpPr/>
            <p:nvPr/>
          </p:nvSpPr>
          <p:spPr>
            <a:xfrm>
              <a:off x="379769" y="2035460"/>
              <a:ext cx="6111675" cy="2107116"/>
            </a:xfrm>
            <a:prstGeom prst="roundRect">
              <a:avLst>
                <a:gd name="adj" fmla="val 12019"/>
              </a:avLst>
            </a:prstGeom>
            <a:pattFill prst="pct50">
              <a:fgClr>
                <a:srgbClr val="FFFF00"/>
              </a:fgClr>
              <a:bgClr>
                <a:schemeClr val="bg1"/>
              </a:bgClr>
            </a:pattFill>
            <a:ln w="4445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91" name="テキスト ボックス 90">
              <a:extLst>
                <a:ext uri="{FF2B5EF4-FFF2-40B4-BE49-F238E27FC236}">
                  <a16:creationId xmlns:a16="http://schemas.microsoft.com/office/drawing/2014/main" id="{392AB177-6C69-7142-A1DF-8AA73B0697F9}"/>
                </a:ext>
              </a:extLst>
            </p:cNvPr>
            <p:cNvSpPr txBox="1"/>
            <p:nvPr/>
          </p:nvSpPr>
          <p:spPr>
            <a:xfrm>
              <a:off x="457258" y="2109363"/>
              <a:ext cx="598672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離婚やＤＶ避難により配偶者と別居して子育てをするようになった方へ</a:t>
              </a:r>
              <a:endParaRPr kumimoji="1" lang="en-US" altLang="ja-JP" sz="14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p:txBody>
        </p:sp>
        <p:sp>
          <p:nvSpPr>
            <p:cNvPr id="92" name="テキスト ボックス 91">
              <a:extLst>
                <a:ext uri="{FF2B5EF4-FFF2-40B4-BE49-F238E27FC236}">
                  <a16:creationId xmlns:a16="http://schemas.microsoft.com/office/drawing/2014/main" id="{392AB177-6C69-7142-A1DF-8AA73B0697F9}"/>
                </a:ext>
              </a:extLst>
            </p:cNvPr>
            <p:cNvSpPr txBox="1"/>
            <p:nvPr/>
          </p:nvSpPr>
          <p:spPr>
            <a:xfrm>
              <a:off x="438539" y="2372340"/>
              <a:ext cx="5981089" cy="1508105"/>
            </a:xfrm>
            <a:prstGeom prst="rect">
              <a:avLst/>
            </a:prstGeom>
            <a:noFill/>
          </p:spPr>
          <p:txBody>
            <a:bodyPr wrap="square" rtlCol="0">
              <a:spAutoFit/>
            </a:bodyPr>
            <a:lstStyle/>
            <a:p>
              <a:pPr marL="285750" marR="0" lvl="0" indent="-285750" algn="l" defTabSz="457200" rtl="0" eaLnBrk="1" fontAlgn="auto" latinLnBrk="0" hangingPunct="1">
                <a:spcBef>
                  <a:spcPts val="0"/>
                </a:spcBef>
                <a:buClrTx/>
                <a:buSzTx/>
                <a:buFont typeface="Wingdings" panose="05000000000000000000" pitchFamily="2" charset="2"/>
                <a:buChar char="ü"/>
                <a:tabLst/>
                <a:defRPr/>
              </a:pP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離婚した方、離婚協議中で配偶者と別居中の方、</a:t>
              </a:r>
              <a:r>
                <a:rPr kumimoji="1" lang="en-US" altLang="ja-JP"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DV</a:t>
              </a: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避難中の方は、「</a:t>
              </a:r>
              <a:r>
                <a:rPr kumimoji="1" lang="ja-JP" altLang="en-US" sz="115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子育て世帯生活支援特別給付金（ひとり親世帯以外の子育て世帯分）</a:t>
              </a: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」をご自身が受給できる可能性があります。</a:t>
              </a:r>
              <a:endParaRPr kumimoji="1" lang="en-US" altLang="ja-JP"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285750" marR="0" lvl="0" indent="-285750" algn="l" defTabSz="457200" rtl="0" eaLnBrk="1" fontAlgn="auto" latinLnBrk="0" hangingPunct="1">
                <a:spcBef>
                  <a:spcPts val="0"/>
                </a:spcBef>
                <a:buClrTx/>
                <a:buSzTx/>
                <a:buFont typeface="Wingdings" panose="05000000000000000000" pitchFamily="2" charset="2"/>
                <a:buChar char="ü"/>
                <a:tabLst/>
                <a:defRPr/>
              </a:pP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ＤＶ避難中の場合、申出により配偶者への給付金支給を差止めできる可能性があります。</a:t>
              </a:r>
              <a:endParaRPr kumimoji="1" lang="en-US" altLang="ja-JP"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285750" marR="0" lvl="0" indent="-285750" algn="l" defTabSz="457200" rtl="0" eaLnBrk="1" fontAlgn="auto" latinLnBrk="0" hangingPunct="1">
                <a:spcBef>
                  <a:spcPts val="0"/>
                </a:spcBef>
                <a:buClrTx/>
                <a:buSzTx/>
                <a:buFont typeface="Wingdings" panose="05000000000000000000" pitchFamily="2" charset="2"/>
                <a:buChar char="ü"/>
                <a:tabLst/>
                <a:defRPr/>
              </a:pP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配偶者が既に給付金を受け取ってしまっている場合でも、別途要件を満たせば（離婚成立・</a:t>
              </a:r>
              <a:r>
                <a:rPr kumimoji="1" lang="en-US" altLang="ja-JP"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DV</a:t>
              </a: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保護命令等）、ご自身が</a:t>
              </a:r>
              <a:r>
                <a:rPr kumimoji="1" lang="ja-JP" altLang="en-US" sz="115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ひとり親世帯分給付金</a:t>
              </a:r>
              <a:r>
                <a:rPr kumimoji="1" lang="ja-JP" altLang="en-US"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を受給できる可能性があります。</a:t>
              </a:r>
              <a:endParaRPr kumimoji="1" lang="en-US" altLang="ja-JP" sz="11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93" name="テキスト ボックス 92">
              <a:extLst>
                <a:ext uri="{FF2B5EF4-FFF2-40B4-BE49-F238E27FC236}">
                  <a16:creationId xmlns:a16="http://schemas.microsoft.com/office/drawing/2014/main" id="{392AB177-6C69-7142-A1DF-8AA73B0697F9}"/>
                </a:ext>
              </a:extLst>
            </p:cNvPr>
            <p:cNvSpPr txBox="1"/>
            <p:nvPr/>
          </p:nvSpPr>
          <p:spPr>
            <a:xfrm>
              <a:off x="414182" y="3796632"/>
              <a:ext cx="456147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 お住まいの市区町村にてお早めにご相談ください</a:t>
              </a:r>
              <a:endParaRPr kumimoji="1" lang="en-US" altLang="ja-JP"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p:txBody>
        </p:sp>
        <p:grpSp>
          <p:nvGrpSpPr>
            <p:cNvPr id="11" name="グループ化 10"/>
            <p:cNvGrpSpPr/>
            <p:nvPr/>
          </p:nvGrpSpPr>
          <p:grpSpPr>
            <a:xfrm>
              <a:off x="4749688" y="3782325"/>
              <a:ext cx="4807687" cy="4174831"/>
              <a:chOff x="4762388" y="3600436"/>
              <a:chExt cx="4807687" cy="4174831"/>
            </a:xfrm>
          </p:grpSpPr>
          <p:sp>
            <p:nvSpPr>
              <p:cNvPr id="10" name="メモ 9"/>
              <p:cNvSpPr/>
              <p:nvPr/>
            </p:nvSpPr>
            <p:spPr>
              <a:xfrm>
                <a:off x="4762388" y="3600436"/>
                <a:ext cx="1680590" cy="291639"/>
              </a:xfrm>
              <a:prstGeom prst="foldedCorner">
                <a:avLst>
                  <a:gd name="adj" fmla="val 32262"/>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詳しくは裏面参照</a:t>
                </a:r>
              </a:p>
            </p:txBody>
          </p:sp>
          <p:sp>
            <p:nvSpPr>
              <p:cNvPr id="94" name="テキスト ボックス 93">
                <a:extLst>
                  <a:ext uri="{FF2B5EF4-FFF2-40B4-BE49-F238E27FC236}">
                    <a16:creationId xmlns:a16="http://schemas.microsoft.com/office/drawing/2014/main" id="{392AB177-6C69-7142-A1DF-8AA73B0697F9}"/>
                  </a:ext>
                </a:extLst>
              </p:cNvPr>
              <p:cNvSpPr txBox="1"/>
              <p:nvPr/>
            </p:nvSpPr>
            <p:spPr>
              <a:xfrm>
                <a:off x="7906159" y="7467490"/>
                <a:ext cx="1663916"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詳しくは裏面参照</a:t>
                </a:r>
                <a:endParaRPr kumimoji="1" lang="en-US" altLang="ja-JP" sz="14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p:txBody>
          </p:sp>
        </p:grpSp>
      </p:grpSp>
      <p:sp>
        <p:nvSpPr>
          <p:cNvPr id="58" name="テキスト ボックス 57">
            <a:extLst>
              <a:ext uri="{FF2B5EF4-FFF2-40B4-BE49-F238E27FC236}">
                <a16:creationId xmlns:a16="http://schemas.microsoft.com/office/drawing/2014/main" id="{300DCFBD-D774-4168-800F-B24E36659A9B}"/>
              </a:ext>
            </a:extLst>
          </p:cNvPr>
          <p:cNvSpPr txBox="1"/>
          <p:nvPr/>
        </p:nvSpPr>
        <p:spPr>
          <a:xfrm>
            <a:off x="379142" y="409106"/>
            <a:ext cx="2082854"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～大切なお知らせ～</a:t>
            </a:r>
          </a:p>
        </p:txBody>
      </p:sp>
      <p:grpSp>
        <p:nvGrpSpPr>
          <p:cNvPr id="69" name="グループ化 68">
            <a:extLst>
              <a:ext uri="{FF2B5EF4-FFF2-40B4-BE49-F238E27FC236}">
                <a16:creationId xmlns:a16="http://schemas.microsoft.com/office/drawing/2014/main" id="{6F5C1BF6-EB86-4890-986D-B1EA5A8D6E3D}"/>
              </a:ext>
            </a:extLst>
          </p:cNvPr>
          <p:cNvGrpSpPr/>
          <p:nvPr/>
        </p:nvGrpSpPr>
        <p:grpSpPr>
          <a:xfrm>
            <a:off x="379144" y="8085506"/>
            <a:ext cx="6112467" cy="1331989"/>
            <a:chOff x="390918" y="8046576"/>
            <a:chExt cx="6112467" cy="1382892"/>
          </a:xfrm>
        </p:grpSpPr>
        <p:sp>
          <p:nvSpPr>
            <p:cNvPr id="76" name="正方形/長方形 75">
              <a:extLst>
                <a:ext uri="{FF2B5EF4-FFF2-40B4-BE49-F238E27FC236}">
                  <a16:creationId xmlns:a16="http://schemas.microsoft.com/office/drawing/2014/main" id="{3DBEDFEA-5246-4E6A-91C3-DA007B3B8ED2}"/>
                </a:ext>
              </a:extLst>
            </p:cNvPr>
            <p:cNvSpPr/>
            <p:nvPr/>
          </p:nvSpPr>
          <p:spPr>
            <a:xfrm>
              <a:off x="390918" y="8046576"/>
              <a:ext cx="6112467" cy="13828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78" name="テキスト ボックス 77">
              <a:extLst>
                <a:ext uri="{FF2B5EF4-FFF2-40B4-BE49-F238E27FC236}">
                  <a16:creationId xmlns:a16="http://schemas.microsoft.com/office/drawing/2014/main" id="{C6A49CED-E3AE-49B2-A83F-06BDCFA14A31}"/>
                </a:ext>
              </a:extLst>
            </p:cNvPr>
            <p:cNvSpPr txBox="1"/>
            <p:nvPr/>
          </p:nvSpPr>
          <p:spPr>
            <a:xfrm>
              <a:off x="452061" y="8138015"/>
              <a:ext cx="3464559" cy="338554"/>
            </a:xfrm>
            <a:prstGeom prst="rect">
              <a:avLst/>
            </a:prstGeom>
            <a:noFill/>
          </p:spPr>
          <p:txBody>
            <a:bodyPr wrap="square" rtlCol="0">
              <a:spAutoFit/>
            </a:bodyPr>
            <a:lstStyle/>
            <a:p>
              <a:pPr>
                <a:spcAft>
                  <a:spcPts val="50"/>
                </a:spcAft>
              </a:pPr>
              <a:r>
                <a:rPr kumimoji="1" lang="ja-JP" altLang="en-US" sz="1600" b="1" spc="300" dirty="0">
                  <a:solidFill>
                    <a:schemeClr val="bg1"/>
                  </a:solidFill>
                  <a:latin typeface="メイリオ" panose="020B0604030504040204" pitchFamily="50" charset="-128"/>
                  <a:ea typeface="メイリオ" panose="020B0604030504040204" pitchFamily="50" charset="-128"/>
                </a:rPr>
                <a:t>■</a:t>
              </a:r>
              <a:r>
                <a:rPr kumimoji="1" lang="ja-JP" altLang="en-US" sz="1600" b="1" spc="50" dirty="0">
                  <a:solidFill>
                    <a:schemeClr val="bg1"/>
                  </a:solidFill>
                  <a:latin typeface="メイリオ" panose="020B0604030504040204" pitchFamily="50" charset="-128"/>
                  <a:ea typeface="メイリオ" panose="020B0604030504040204" pitchFamily="50" charset="-128"/>
                </a:rPr>
                <a:t>こども家庭庁コールセンター</a:t>
              </a:r>
            </a:p>
          </p:txBody>
        </p:sp>
        <p:sp>
          <p:nvSpPr>
            <p:cNvPr id="83" name="テキスト ボックス 82">
              <a:extLst>
                <a:ext uri="{FF2B5EF4-FFF2-40B4-BE49-F238E27FC236}">
                  <a16:creationId xmlns:a16="http://schemas.microsoft.com/office/drawing/2014/main" id="{FED1D020-2DA3-4DC1-BDA0-0D69E8F0E1AF}"/>
                </a:ext>
              </a:extLst>
            </p:cNvPr>
            <p:cNvSpPr txBox="1"/>
            <p:nvPr/>
          </p:nvSpPr>
          <p:spPr>
            <a:xfrm>
              <a:off x="817811" y="8455260"/>
              <a:ext cx="3932952" cy="511262"/>
            </a:xfrm>
            <a:prstGeom prst="rect">
              <a:avLst/>
            </a:prstGeom>
            <a:noFill/>
          </p:spPr>
          <p:txBody>
            <a:bodyPr wrap="square" rtlCol="0">
              <a:spAutoFit/>
            </a:bodyPr>
            <a:lstStyle/>
            <a:p>
              <a:r>
                <a:rPr kumimoji="1" lang="en-US" altLang="ja-JP" sz="2600" b="1" spc="300" dirty="0">
                  <a:solidFill>
                    <a:schemeClr val="bg1"/>
                  </a:solidFill>
                  <a:latin typeface="メイリオ" panose="020B0604030504040204" pitchFamily="50" charset="-128"/>
                  <a:ea typeface="メイリオ" panose="020B0604030504040204" pitchFamily="50" charset="-128"/>
                </a:rPr>
                <a:t>0120-</a:t>
              </a:r>
              <a:r>
                <a:rPr kumimoji="1" lang="ja-JP" altLang="en-US" sz="2600" b="1" spc="300" dirty="0">
                  <a:solidFill>
                    <a:schemeClr val="bg1"/>
                  </a:solidFill>
                  <a:latin typeface="メイリオ" panose="020B0604030504040204" pitchFamily="50" charset="-128"/>
                  <a:ea typeface="メイリオ" panose="020B0604030504040204" pitchFamily="50" charset="-128"/>
                </a:rPr>
                <a:t>４００</a:t>
              </a:r>
              <a:r>
                <a:rPr kumimoji="1" lang="en-US" altLang="ja-JP" sz="2600" b="1" spc="300" dirty="0">
                  <a:solidFill>
                    <a:schemeClr val="bg1"/>
                  </a:solidFill>
                  <a:latin typeface="メイリオ" panose="020B0604030504040204" pitchFamily="50" charset="-128"/>
                  <a:ea typeface="メイリオ" panose="020B0604030504040204" pitchFamily="50" charset="-128"/>
                </a:rPr>
                <a:t>-</a:t>
              </a:r>
              <a:r>
                <a:rPr kumimoji="1" lang="ja-JP" altLang="en-US" sz="2600" b="1" spc="300" dirty="0">
                  <a:solidFill>
                    <a:schemeClr val="bg1"/>
                  </a:solidFill>
                  <a:latin typeface="メイリオ" panose="020B0604030504040204" pitchFamily="50" charset="-128"/>
                  <a:ea typeface="メイリオ" panose="020B0604030504040204" pitchFamily="50" charset="-128"/>
                </a:rPr>
                <a:t>９０３</a:t>
              </a:r>
            </a:p>
          </p:txBody>
        </p:sp>
        <p:sp>
          <p:nvSpPr>
            <p:cNvPr id="84" name="テキスト ボックス 83">
              <a:extLst>
                <a:ext uri="{FF2B5EF4-FFF2-40B4-BE49-F238E27FC236}">
                  <a16:creationId xmlns:a16="http://schemas.microsoft.com/office/drawing/2014/main" id="{64CA0746-88A5-4165-9887-BB550A208CE0}"/>
                </a:ext>
              </a:extLst>
            </p:cNvPr>
            <p:cNvSpPr txBox="1"/>
            <p:nvPr/>
          </p:nvSpPr>
          <p:spPr>
            <a:xfrm>
              <a:off x="733091" y="8840877"/>
              <a:ext cx="5615523" cy="471924"/>
            </a:xfrm>
            <a:prstGeom prst="rect">
              <a:avLst/>
            </a:prstGeom>
            <a:noFill/>
          </p:spPr>
          <p:txBody>
            <a:bodyPr wrap="square" rtlCol="0">
              <a:spAutoFit/>
            </a:bodyPr>
            <a:lstStyle/>
            <a:p>
              <a:pPr>
                <a:spcBef>
                  <a:spcPts val="100"/>
                </a:spcBef>
                <a:spcAft>
                  <a:spcPts val="100"/>
                </a:spcAft>
              </a:pPr>
              <a:r>
                <a:rPr kumimoji="1" lang="ja-JP" altLang="en-US" sz="1150" spc="70" dirty="0">
                  <a:solidFill>
                    <a:schemeClr val="bg1"/>
                  </a:solidFill>
                  <a:latin typeface="メイリオ" panose="020B0604030504040204" pitchFamily="50" charset="-128"/>
                  <a:ea typeface="メイリオ" panose="020B0604030504040204" pitchFamily="50" charset="-128"/>
                </a:rPr>
                <a:t>詳しい申請方法は、お住まいの市区町村の「子育て世帯生活支援特別給付金</a:t>
              </a:r>
              <a:endParaRPr kumimoji="1" lang="en-US" altLang="ja-JP" sz="1150" spc="70" dirty="0">
                <a:solidFill>
                  <a:schemeClr val="bg1"/>
                </a:solidFill>
                <a:latin typeface="メイリオ" panose="020B0604030504040204" pitchFamily="50" charset="-128"/>
                <a:ea typeface="メイリオ" panose="020B0604030504040204" pitchFamily="50" charset="-128"/>
              </a:endParaRPr>
            </a:p>
            <a:p>
              <a:pPr>
                <a:spcBef>
                  <a:spcPts val="100"/>
                </a:spcBef>
                <a:spcAft>
                  <a:spcPts val="100"/>
                </a:spcAft>
              </a:pPr>
              <a:r>
                <a:rPr kumimoji="1" lang="en-US" altLang="ja-JP" sz="1150" spc="70" dirty="0">
                  <a:solidFill>
                    <a:schemeClr val="bg1"/>
                  </a:solidFill>
                  <a:latin typeface="メイリオ" panose="020B0604030504040204" pitchFamily="50" charset="-128"/>
                  <a:ea typeface="メイリオ" panose="020B0604030504040204" pitchFamily="50" charset="-128"/>
                </a:rPr>
                <a:t>(</a:t>
              </a:r>
              <a:r>
                <a:rPr kumimoji="1" lang="ja-JP" altLang="en-US" sz="1150" spc="70" dirty="0">
                  <a:solidFill>
                    <a:schemeClr val="bg1"/>
                  </a:solidFill>
                  <a:latin typeface="メイリオ" panose="020B0604030504040204" pitchFamily="50" charset="-128"/>
                  <a:ea typeface="メイリオ" panose="020B0604030504040204" pitchFamily="50" charset="-128"/>
                </a:rPr>
                <a:t>ひとり親世帯以外</a:t>
              </a:r>
              <a:r>
                <a:rPr kumimoji="1" lang="en-US" altLang="ja-JP" sz="1150" spc="70" dirty="0">
                  <a:solidFill>
                    <a:schemeClr val="bg1"/>
                  </a:solidFill>
                  <a:latin typeface="メイリオ" panose="020B0604030504040204" pitchFamily="50" charset="-128"/>
                  <a:ea typeface="メイリオ" panose="020B0604030504040204" pitchFamily="50" charset="-128"/>
                </a:rPr>
                <a:t>)</a:t>
              </a:r>
              <a:r>
                <a:rPr kumimoji="1" lang="ja-JP" altLang="en-US" sz="1150" spc="70" dirty="0">
                  <a:solidFill>
                    <a:schemeClr val="bg1"/>
                  </a:solidFill>
                  <a:latin typeface="メイリオ" panose="020B0604030504040204" pitchFamily="50" charset="-128"/>
                  <a:ea typeface="メイリオ" panose="020B0604030504040204" pitchFamily="50" charset="-128"/>
                </a:rPr>
                <a:t>担当窓口」までお問い合わせください。</a:t>
              </a:r>
            </a:p>
          </p:txBody>
        </p:sp>
      </p:grpSp>
      <p:sp>
        <p:nvSpPr>
          <p:cNvPr id="86" name="テキスト ボックス 85">
            <a:extLst>
              <a:ext uri="{FF2B5EF4-FFF2-40B4-BE49-F238E27FC236}">
                <a16:creationId xmlns:a16="http://schemas.microsoft.com/office/drawing/2014/main" id="{E54F736C-6F74-4E9E-9AEA-2E8949B98269}"/>
              </a:ext>
            </a:extLst>
          </p:cNvPr>
          <p:cNvSpPr txBox="1"/>
          <p:nvPr/>
        </p:nvSpPr>
        <p:spPr>
          <a:xfrm>
            <a:off x="865497" y="6564519"/>
            <a:ext cx="5681455" cy="276999"/>
          </a:xfrm>
          <a:prstGeom prst="rect">
            <a:avLst/>
          </a:prstGeom>
          <a:noFill/>
        </p:spPr>
        <p:txBody>
          <a:bodyPr wrap="square" rtlCol="0">
            <a:spAutoFit/>
          </a:bodyPr>
          <a:lstStyle/>
          <a:p>
            <a:pPr>
              <a:spcBef>
                <a:spcPts val="70"/>
              </a:spcBef>
              <a:spcAft>
                <a:spcPts val="70"/>
              </a:spcAft>
            </a:pPr>
            <a:r>
              <a:rPr kumimoji="1" lang="ja-JP" altLang="en-US" sz="1100" spc="100" dirty="0">
                <a:latin typeface="メイリオ" panose="020B0604030504040204" pitchFamily="50" charset="-128"/>
                <a:ea typeface="メイリオ" panose="020B0604030504040204" pitchFamily="50" charset="-128"/>
              </a:rPr>
              <a:t>■令和５年１月１日以降の収入が急変し、</a:t>
            </a:r>
            <a:r>
              <a:rPr kumimoji="1" lang="ja-JP" altLang="en-US" sz="1200" b="1" u="sng" spc="100" dirty="0">
                <a:solidFill>
                  <a:srgbClr val="FF0000"/>
                </a:solidFill>
                <a:latin typeface="メイリオ" panose="020B0604030504040204" pitchFamily="50" charset="-128"/>
                <a:ea typeface="メイリオ" panose="020B0604030504040204" pitchFamily="50" charset="-128"/>
              </a:rPr>
              <a:t>住民税非課税相当</a:t>
            </a:r>
            <a:r>
              <a:rPr kumimoji="1" lang="ja-JP" altLang="en-US" sz="1100" spc="100" dirty="0">
                <a:latin typeface="メイリオ" panose="020B0604030504040204" pitchFamily="50" charset="-128"/>
                <a:ea typeface="メイリオ" panose="020B0604030504040204" pitchFamily="50" charset="-128"/>
              </a:rPr>
              <a:t>の収入となった方</a:t>
            </a:r>
            <a:endParaRPr kumimoji="1" lang="ja-JP" altLang="en-US" sz="1200" spc="100" dirty="0">
              <a:latin typeface="メイリオ" panose="020B0604030504040204" pitchFamily="50" charset="-128"/>
              <a:ea typeface="メイリオ" panose="020B0604030504040204" pitchFamily="50" charset="-128"/>
            </a:endParaRPr>
          </a:p>
        </p:txBody>
      </p:sp>
      <p:grpSp>
        <p:nvGrpSpPr>
          <p:cNvPr id="95" name="グループ化 94">
            <a:extLst>
              <a:ext uri="{FF2B5EF4-FFF2-40B4-BE49-F238E27FC236}">
                <a16:creationId xmlns:a16="http://schemas.microsoft.com/office/drawing/2014/main" id="{2CEFC422-A294-4BC9-A9CF-866247398116}"/>
              </a:ext>
            </a:extLst>
          </p:cNvPr>
          <p:cNvGrpSpPr/>
          <p:nvPr/>
        </p:nvGrpSpPr>
        <p:grpSpPr>
          <a:xfrm>
            <a:off x="2564903" y="9515764"/>
            <a:ext cx="3990208" cy="260456"/>
            <a:chOff x="2564903" y="9515764"/>
            <a:chExt cx="3990208" cy="260456"/>
          </a:xfrm>
        </p:grpSpPr>
        <p:grpSp>
          <p:nvGrpSpPr>
            <p:cNvPr id="96" name="グループ化 95">
              <a:extLst>
                <a:ext uri="{FF2B5EF4-FFF2-40B4-BE49-F238E27FC236}">
                  <a16:creationId xmlns:a16="http://schemas.microsoft.com/office/drawing/2014/main" id="{9A3F64C6-AC95-4CBE-B34C-6DBAB91AE352}"/>
                </a:ext>
              </a:extLst>
            </p:cNvPr>
            <p:cNvGrpSpPr/>
            <p:nvPr/>
          </p:nvGrpSpPr>
          <p:grpSpPr>
            <a:xfrm>
              <a:off x="2564903" y="9515764"/>
              <a:ext cx="3411231" cy="246436"/>
              <a:chOff x="-314392" y="11645738"/>
              <a:chExt cx="2876407" cy="214417"/>
            </a:xfrm>
          </p:grpSpPr>
          <p:sp>
            <p:nvSpPr>
              <p:cNvPr id="99" name="正方形/長方形 98">
                <a:extLst>
                  <a:ext uri="{FF2B5EF4-FFF2-40B4-BE49-F238E27FC236}">
                    <a16:creationId xmlns:a16="http://schemas.microsoft.com/office/drawing/2014/main" id="{1CBCDF73-BD68-4F19-BD6F-BA82906C665D}"/>
                  </a:ext>
                </a:extLst>
              </p:cNvPr>
              <p:cNvSpPr/>
              <p:nvPr/>
            </p:nvSpPr>
            <p:spPr>
              <a:xfrm>
                <a:off x="-314392" y="11645738"/>
                <a:ext cx="2521136" cy="203200"/>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00" name="正方形/長方形 99">
                <a:extLst>
                  <a:ext uri="{FF2B5EF4-FFF2-40B4-BE49-F238E27FC236}">
                    <a16:creationId xmlns:a16="http://schemas.microsoft.com/office/drawing/2014/main" id="{F763E438-83C4-4FA8-A91E-5AF535BF542A}"/>
                  </a:ext>
                </a:extLst>
              </p:cNvPr>
              <p:cNvSpPr/>
              <p:nvPr/>
            </p:nvSpPr>
            <p:spPr>
              <a:xfrm>
                <a:off x="2206743" y="11645738"/>
                <a:ext cx="355272" cy="214417"/>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grpSp>
            <p:nvGrpSpPr>
              <p:cNvPr id="101" name="グループ化 100">
                <a:extLst>
                  <a:ext uri="{FF2B5EF4-FFF2-40B4-BE49-F238E27FC236}">
                    <a16:creationId xmlns:a16="http://schemas.microsoft.com/office/drawing/2014/main" id="{0BEFF0A8-E322-4AD8-A6D4-5CF7759C8CED}"/>
                  </a:ext>
                </a:extLst>
              </p:cNvPr>
              <p:cNvGrpSpPr/>
              <p:nvPr/>
            </p:nvGrpSpPr>
            <p:grpSpPr>
              <a:xfrm rot="21404599">
                <a:off x="2299730" y="11675091"/>
                <a:ext cx="186986" cy="128588"/>
                <a:chOff x="2131354" y="11618362"/>
                <a:chExt cx="186986" cy="128588"/>
              </a:xfrm>
            </p:grpSpPr>
            <p:sp>
              <p:nvSpPr>
                <p:cNvPr id="102" name="ドーナツ 7">
                  <a:extLst>
                    <a:ext uri="{FF2B5EF4-FFF2-40B4-BE49-F238E27FC236}">
                      <a16:creationId xmlns:a16="http://schemas.microsoft.com/office/drawing/2014/main" id="{66CB51C3-2750-4060-86E2-DF09D47E0C13}"/>
                    </a:ext>
                  </a:extLst>
                </p:cNvPr>
                <p:cNvSpPr/>
                <p:nvPr/>
              </p:nvSpPr>
              <p:spPr>
                <a:xfrm>
                  <a:off x="2131354" y="11618362"/>
                  <a:ext cx="128588" cy="128588"/>
                </a:xfrm>
                <a:prstGeom prst="donut">
                  <a:avLst>
                    <a:gd name="adj" fmla="val 5202"/>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endParaRPr>
                </a:p>
              </p:txBody>
            </p:sp>
            <p:sp>
              <p:nvSpPr>
                <p:cNvPr id="103" name="正方形/長方形 102">
                  <a:extLst>
                    <a:ext uri="{FF2B5EF4-FFF2-40B4-BE49-F238E27FC236}">
                      <a16:creationId xmlns:a16="http://schemas.microsoft.com/office/drawing/2014/main" id="{5DBB8E9D-AF84-4814-A56B-B741C2C4B5FA}"/>
                    </a:ext>
                  </a:extLst>
                </p:cNvPr>
                <p:cNvSpPr/>
                <p:nvPr/>
              </p:nvSpPr>
              <p:spPr>
                <a:xfrm rot="2217582">
                  <a:off x="2228340" y="11716741"/>
                  <a:ext cx="90000" cy="2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grpSp>
        </p:grpSp>
        <p:sp>
          <p:nvSpPr>
            <p:cNvPr id="97" name="テキスト ボックス 96">
              <a:extLst>
                <a:ext uri="{FF2B5EF4-FFF2-40B4-BE49-F238E27FC236}">
                  <a16:creationId xmlns:a16="http://schemas.microsoft.com/office/drawing/2014/main" id="{5F19E0B4-C496-417C-8BCE-7AB6F1159088}"/>
                </a:ext>
              </a:extLst>
            </p:cNvPr>
            <p:cNvSpPr txBox="1"/>
            <p:nvPr/>
          </p:nvSpPr>
          <p:spPr>
            <a:xfrm>
              <a:off x="2657605" y="9515765"/>
              <a:ext cx="2909379" cy="253916"/>
            </a:xfrm>
            <a:prstGeom prst="rect">
              <a:avLst/>
            </a:prstGeom>
            <a:noFill/>
            <a:ln>
              <a:noFill/>
            </a:ln>
          </p:spPr>
          <p:txBody>
            <a:bodyPr wrap="square" rtlCol="0">
              <a:spAutoFit/>
            </a:bodyPr>
            <a:lstStyle/>
            <a:p>
              <a:pPr>
                <a:spcBef>
                  <a:spcPts val="50"/>
                </a:spcBef>
                <a:spcAft>
                  <a:spcPts val="50"/>
                </a:spcAft>
              </a:pPr>
              <a:r>
                <a:rPr kumimoji="1" lang="ja-JP" altLang="en-US" sz="1050" spc="50" dirty="0">
                  <a:latin typeface="メイリオ" panose="020B0604030504040204" pitchFamily="50" charset="-128"/>
                  <a:ea typeface="メイリオ" panose="020B0604030504040204" pitchFamily="50" charset="-128"/>
                </a:rPr>
                <a:t>令和５年度子育て世帯生活支援特別給付金</a:t>
              </a:r>
            </a:p>
          </p:txBody>
        </p:sp>
        <p:sp>
          <p:nvSpPr>
            <p:cNvPr id="98" name="テキスト ボックス 97">
              <a:extLst>
                <a:ext uri="{FF2B5EF4-FFF2-40B4-BE49-F238E27FC236}">
                  <a16:creationId xmlns:a16="http://schemas.microsoft.com/office/drawing/2014/main" id="{8D177274-17D3-432B-A78D-63BA17C54E35}"/>
                </a:ext>
              </a:extLst>
            </p:cNvPr>
            <p:cNvSpPr txBox="1"/>
            <p:nvPr/>
          </p:nvSpPr>
          <p:spPr>
            <a:xfrm>
              <a:off x="5945666" y="9522304"/>
              <a:ext cx="609445" cy="253916"/>
            </a:xfrm>
            <a:prstGeom prst="rect">
              <a:avLst/>
            </a:prstGeom>
            <a:noFill/>
          </p:spPr>
          <p:txBody>
            <a:bodyPr wrap="square" rtlCol="0">
              <a:spAutoFit/>
            </a:bodyPr>
            <a:lstStyle/>
            <a:p>
              <a:pPr>
                <a:spcBef>
                  <a:spcPts val="50"/>
                </a:spcBef>
                <a:spcAft>
                  <a:spcPts val="50"/>
                </a:spcAft>
              </a:pPr>
              <a:r>
                <a:rPr kumimoji="1" lang="ja-JP" altLang="en-US" sz="1050" spc="50" dirty="0">
                  <a:latin typeface="メイリオ" panose="020B0604030504040204" pitchFamily="50" charset="-128"/>
                  <a:ea typeface="メイリオ" panose="020B0604030504040204" pitchFamily="50" charset="-128"/>
                </a:rPr>
                <a:t>で検索</a:t>
              </a:r>
            </a:p>
          </p:txBody>
        </p:sp>
      </p:grpSp>
      <p:sp>
        <p:nvSpPr>
          <p:cNvPr id="104" name="テキスト ボックス 103">
            <a:extLst>
              <a:ext uri="{FF2B5EF4-FFF2-40B4-BE49-F238E27FC236}">
                <a16:creationId xmlns:a16="http://schemas.microsoft.com/office/drawing/2014/main" id="{C70D22A0-A4E3-47C7-BB78-0634472E7AAE}"/>
              </a:ext>
            </a:extLst>
          </p:cNvPr>
          <p:cNvSpPr txBox="1"/>
          <p:nvPr/>
        </p:nvSpPr>
        <p:spPr>
          <a:xfrm>
            <a:off x="1351183" y="6332126"/>
            <a:ext cx="975333" cy="261610"/>
          </a:xfrm>
          <a:prstGeom prst="rect">
            <a:avLst/>
          </a:prstGeom>
          <a:noFill/>
        </p:spPr>
        <p:txBody>
          <a:bodyPr wrap="square" rtlCol="0">
            <a:spAutoFit/>
          </a:bodyPr>
          <a:lstStyle/>
          <a:p>
            <a:pPr algn="ctr">
              <a:spcBef>
                <a:spcPts val="70"/>
              </a:spcBef>
              <a:spcAft>
                <a:spcPts val="70"/>
              </a:spcAft>
            </a:pPr>
            <a:r>
              <a:rPr kumimoji="1" lang="ja-JP" altLang="en-US" sz="1100" spc="100" dirty="0">
                <a:latin typeface="メイリオ" panose="020B0604030504040204" pitchFamily="50" charset="-128"/>
                <a:ea typeface="メイリオ" panose="020B0604030504040204" pitchFamily="50" charset="-128"/>
              </a:rPr>
              <a:t>であって</a:t>
            </a:r>
            <a:endParaRPr kumimoji="1" lang="ja-JP" altLang="en-US" sz="1050" spc="100" dirty="0">
              <a:latin typeface="メイリオ" panose="020B0604030504040204" pitchFamily="50" charset="-128"/>
              <a:ea typeface="メイリオ" panose="020B0604030504040204" pitchFamily="50" charset="-128"/>
            </a:endParaRPr>
          </a:p>
        </p:txBody>
      </p:sp>
      <p:sp>
        <p:nvSpPr>
          <p:cNvPr id="105" name="左中かっこ 104">
            <a:extLst>
              <a:ext uri="{FF2B5EF4-FFF2-40B4-BE49-F238E27FC236}">
                <a16:creationId xmlns:a16="http://schemas.microsoft.com/office/drawing/2014/main" id="{DE49F679-6172-48C5-973D-F35DCC94D0F9}"/>
              </a:ext>
            </a:extLst>
          </p:cNvPr>
          <p:cNvSpPr/>
          <p:nvPr/>
        </p:nvSpPr>
        <p:spPr>
          <a:xfrm>
            <a:off x="867508" y="6001897"/>
            <a:ext cx="53473" cy="807649"/>
          </a:xfrm>
          <a:prstGeom prst="leftBrace">
            <a:avLst>
              <a:gd name="adj1" fmla="val 52148"/>
              <a:gd name="adj2" fmla="val 50000"/>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pic>
        <p:nvPicPr>
          <p:cNvPr id="3" name="図 2" descr="テキスト&#10;&#10;中程度の精度で自動的に生成された説明">
            <a:extLst>
              <a:ext uri="{FF2B5EF4-FFF2-40B4-BE49-F238E27FC236}">
                <a16:creationId xmlns:a16="http://schemas.microsoft.com/office/drawing/2014/main" id="{B2D265F2-999A-DCA0-0BCA-8C716A3AB0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5611" y="227901"/>
            <a:ext cx="1444014" cy="499077"/>
          </a:xfrm>
          <a:prstGeom prst="rect">
            <a:avLst/>
          </a:prstGeom>
        </p:spPr>
      </p:pic>
    </p:spTree>
    <p:extLst>
      <p:ext uri="{BB962C8B-B14F-4D97-AF65-F5344CB8AC3E}">
        <p14:creationId xmlns:p14="http://schemas.microsoft.com/office/powerpoint/2010/main" val="2675436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a:extLst>
              <a:ext uri="{FF2B5EF4-FFF2-40B4-BE49-F238E27FC236}">
                <a16:creationId xmlns:a16="http://schemas.microsoft.com/office/drawing/2014/main" id="{AE942204-569A-7E4B-A0AB-CF0F3A626A71}"/>
              </a:ext>
            </a:extLst>
          </p:cNvPr>
          <p:cNvSpPr/>
          <p:nvPr/>
        </p:nvSpPr>
        <p:spPr>
          <a:xfrm>
            <a:off x="498863" y="1190691"/>
            <a:ext cx="5883808" cy="69852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00B0E6F7-EAA5-164B-AAE1-AF04E8C7992E}"/>
              </a:ext>
            </a:extLst>
          </p:cNvPr>
          <p:cNvSpPr txBox="1"/>
          <p:nvPr/>
        </p:nvSpPr>
        <p:spPr>
          <a:xfrm>
            <a:off x="759880" y="1213242"/>
            <a:ext cx="5515896" cy="674031"/>
          </a:xfrm>
          <a:prstGeom prst="rect">
            <a:avLst/>
          </a:prstGeom>
          <a:noFill/>
        </p:spPr>
        <p:txBody>
          <a:bodyPr wrap="square" rtlCol="0" anchor="t">
            <a:spAutoFit/>
          </a:bodyPr>
          <a:lstStyle/>
          <a:p>
            <a:pPr marL="0" marR="0" lvl="0" indent="0" algn="l" defTabSz="457200" rtl="0" eaLnBrk="1" fontAlgn="ctr" latinLnBrk="0" hangingPunct="1">
              <a:lnSpc>
                <a:spcPct val="9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４月以降に</a:t>
            </a:r>
            <a:r>
              <a:rPr lang="ja-JP" altLang="en-US" sz="1400" dirty="0">
                <a:solidFill>
                  <a:prstClr val="black"/>
                </a:solidFill>
                <a:latin typeface="ＭＳ Ｐゴシック" panose="020B0600070205080204" pitchFamily="50" charset="-128"/>
                <a:ea typeface="ＭＳ Ｐゴシック" panose="020B0600070205080204" pitchFamily="50" charset="-128"/>
              </a:rPr>
              <a:t>こ</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どもを連れて離婚しました（離婚前提で別居しました）。</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ctr" latinLnBrk="0" hangingPunct="1">
              <a:lnSpc>
                <a:spcPct val="9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元</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配偶者は低所得ではないため、給付金対象外（または未受給）です。</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ctr" latinLnBrk="0" hangingPunct="1">
              <a:lnSpc>
                <a:spcPct val="9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私は所得等の要件は満たしていますが、どうすれば受給できますか？</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0CC7D234-6B38-7543-B7EB-0FA124650A6D}"/>
              </a:ext>
            </a:extLst>
          </p:cNvPr>
          <p:cNvSpPr txBox="1"/>
          <p:nvPr/>
        </p:nvSpPr>
        <p:spPr>
          <a:xfrm>
            <a:off x="639699" y="1892797"/>
            <a:ext cx="5689997" cy="1092607"/>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MS Gothic" panose="020B0609070205080204" pitchFamily="49" charset="-128"/>
              <a:buChar char="▶"/>
              <a:tabLst/>
              <a:defRPr/>
            </a:pPr>
            <a:r>
              <a:rPr kumimoji="1" lang="en-US" altLang="ja-JP" sz="1200" b="0" i="0" u="heavy"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heavy"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元</a:t>
            </a:r>
            <a:r>
              <a:rPr kumimoji="1" lang="en-US" altLang="ja-JP" sz="1200" b="0" i="0" u="heavy"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heavy"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配偶者が児童手当受給者の場合</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児童手当の</a:t>
            </a:r>
            <a:r>
              <a:rPr kumimoji="1" lang="ja-JP" altLang="en-US" sz="1200" b="0" i="0" u="sng"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受給者変更</a:t>
            </a:r>
            <a:r>
              <a:rPr kumimoji="1" lang="ja-JP" altLang="en-US" sz="12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を行ってください。本給付金についての手続きは、</a:t>
            </a:r>
            <a:r>
              <a:rPr kumimoji="1" lang="ja-JP" altLang="en-US" sz="1200" b="1" i="0" u="none" strike="noStrike" kern="1200" cap="none" spc="10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お住まいの市区町村にお尋ねください。</a:t>
            </a:r>
            <a:r>
              <a:rPr kumimoji="1" lang="ja-JP" altLang="en-US" sz="12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1" i="0" u="none" strike="noStrike" kern="1200" cap="none" spc="10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申請不要</a:t>
            </a:r>
            <a:r>
              <a:rPr kumimoji="1" lang="ja-JP" altLang="en-US" sz="12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で受給できる場合もあります。）</a:t>
            </a:r>
            <a:endParaRPr kumimoji="1" lang="en-US" altLang="ja-JP" sz="12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85750" marR="0" lvl="0" indent="-285750" algn="l" defTabSz="457200" rtl="0" eaLnBrk="1" fontAlgn="auto" latinLnBrk="0" hangingPunct="1">
              <a:lnSpc>
                <a:spcPct val="100000"/>
              </a:lnSpc>
              <a:spcBef>
                <a:spcPts val="600"/>
              </a:spcBef>
              <a:spcAft>
                <a:spcPts val="0"/>
              </a:spcAft>
              <a:buClrTx/>
              <a:buSzTx/>
              <a:buFont typeface="MS Gothic" panose="020B0609070205080204" pitchFamily="49" charset="-128"/>
              <a:buChar char="▶"/>
              <a:tabLst/>
              <a:defRPr/>
            </a:pPr>
            <a:r>
              <a:rPr kumimoji="1" lang="en-US" altLang="ja-JP" sz="1200" b="0" i="0" u="heavy"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heavy"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元</a:t>
            </a:r>
            <a:r>
              <a:rPr kumimoji="1" lang="en-US" altLang="ja-JP" sz="1200" b="0" i="0" u="heavy"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0" i="0" u="heavy"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配偶者が児童手当受給者でない場合</a:t>
            </a:r>
            <a:r>
              <a:rPr kumimoji="1" lang="ja-JP" altLang="en-US" sz="12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（子どもが高校生のみの場合など）、給付金の</a:t>
            </a:r>
            <a:r>
              <a:rPr kumimoji="1" lang="ja-JP" altLang="en-US" sz="1200" b="1" i="0" u="none" strike="noStrike" kern="1200" cap="none" spc="10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申請を行ってください</a:t>
            </a:r>
            <a:r>
              <a:rPr kumimoji="1" lang="ja-JP" altLang="en-US" sz="900" b="1" i="0" u="none" strike="noStrike" kern="1200" cap="none" spc="10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（期限はお住まいの市区町村にお尋ねください。）</a:t>
            </a:r>
            <a:r>
              <a:rPr kumimoji="1" lang="ja-JP" altLang="en-US" sz="12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40" name="角丸四角形 39"/>
          <p:cNvSpPr/>
          <p:nvPr/>
        </p:nvSpPr>
        <p:spPr>
          <a:xfrm>
            <a:off x="379769" y="350185"/>
            <a:ext cx="6116034" cy="746449"/>
          </a:xfrm>
          <a:prstGeom prst="roundRect">
            <a:avLst>
              <a:gd name="adj" fmla="val 12019"/>
            </a:avLst>
          </a:prstGeom>
          <a:pattFill prst="pct50">
            <a:fgClr>
              <a:srgbClr val="FFFF00"/>
            </a:fgClr>
            <a:bgClr>
              <a:schemeClr val="bg1"/>
            </a:bgClr>
          </a:pattFill>
          <a:ln w="4445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1" name="テキスト ボックス 40">
            <a:extLst>
              <a:ext uri="{FF2B5EF4-FFF2-40B4-BE49-F238E27FC236}">
                <a16:creationId xmlns:a16="http://schemas.microsoft.com/office/drawing/2014/main" id="{392AB177-6C69-7142-A1DF-8AA73B0697F9}"/>
              </a:ext>
            </a:extLst>
          </p:cNvPr>
          <p:cNvSpPr txBox="1"/>
          <p:nvPr/>
        </p:nvSpPr>
        <p:spPr>
          <a:xfrm>
            <a:off x="442649" y="422145"/>
            <a:ext cx="5986728" cy="646331"/>
          </a:xfrm>
          <a:prstGeom prst="rect">
            <a:avLst/>
          </a:prstGeom>
          <a:noFill/>
        </p:spPr>
        <p:txBody>
          <a:bodyPr wrap="square" rtlCol="0">
            <a:spAutoFit/>
          </a:bodyPr>
          <a:lstStyle/>
          <a:p>
            <a:pPr marL="0" marR="0" lvl="0" indent="0" algn="l" defTabSz="457200" rtl="0" eaLnBrk="1" fontAlgn="auto" latinLnBrk="0" hangingPunct="1">
              <a:spcBef>
                <a:spcPts val="0"/>
              </a:spcBef>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・以下のＱ＆Ａを参考に、必要な書類をご用意の上、手続きください。</a:t>
            </a:r>
            <a:endParaRPr kumimoji="1" lang="en-US" altLang="ja-JP" sz="12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a:p>
            <a:pPr marL="177800" marR="0" lvl="0" indent="-177800" algn="l" defTabSz="457200" rtl="0" eaLnBrk="1" fontAlgn="auto" latinLnBrk="0" hangingPunct="1">
              <a:spcBef>
                <a:spcPts val="0"/>
              </a:spcBef>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・配偶者が給付金を受給済みか、ご自身が給付金対象者かなど、分からない点は、お住まいの市区町村の給付金担当窓口までご相談ください。</a:t>
            </a:r>
            <a:endParaRPr kumimoji="1" lang="en-US" altLang="ja-JP" sz="12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rot="20274502">
            <a:off x="222452" y="1100267"/>
            <a:ext cx="742950"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5400" b="1" i="0" u="none" strike="noStrike" kern="1200" cap="none" spc="0" normalizeH="0" baseline="0" noProof="0" dirty="0">
                <a:ln>
                  <a:noFill/>
                </a:ln>
                <a:solidFill>
                  <a:prstClr val="black"/>
                </a:solidFill>
                <a:effectLst/>
                <a:uLnTx/>
                <a:uFillTx/>
                <a:latin typeface="ＤＨＰ平成明朝体W3" panose="02020300000000000000" pitchFamily="18" charset="-128"/>
                <a:ea typeface="ＤＨＰ平成明朝体W3" panose="02020300000000000000" pitchFamily="18" charset="-128"/>
                <a:cs typeface="+mn-cs"/>
              </a:rPr>
              <a:t>？</a:t>
            </a:r>
          </a:p>
        </p:txBody>
      </p:sp>
      <p:sp>
        <p:nvSpPr>
          <p:cNvPr id="42" name="正方形/長方形 41">
            <a:extLst>
              <a:ext uri="{FF2B5EF4-FFF2-40B4-BE49-F238E27FC236}">
                <a16:creationId xmlns:a16="http://schemas.microsoft.com/office/drawing/2014/main" id="{AE942204-569A-7E4B-A0AB-CF0F3A626A71}"/>
              </a:ext>
            </a:extLst>
          </p:cNvPr>
          <p:cNvSpPr/>
          <p:nvPr/>
        </p:nvSpPr>
        <p:spPr>
          <a:xfrm>
            <a:off x="498863" y="5407197"/>
            <a:ext cx="5883808" cy="5143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3" name="テキスト ボックス 42">
            <a:extLst>
              <a:ext uri="{FF2B5EF4-FFF2-40B4-BE49-F238E27FC236}">
                <a16:creationId xmlns:a16="http://schemas.microsoft.com/office/drawing/2014/main" id="{00B0E6F7-EAA5-164B-AAE1-AF04E8C7992E}"/>
              </a:ext>
            </a:extLst>
          </p:cNvPr>
          <p:cNvSpPr txBox="1"/>
          <p:nvPr/>
        </p:nvSpPr>
        <p:spPr>
          <a:xfrm>
            <a:off x="852795" y="5431298"/>
            <a:ext cx="5515896" cy="480131"/>
          </a:xfrm>
          <a:prstGeom prst="rect">
            <a:avLst/>
          </a:prstGeom>
          <a:noFill/>
        </p:spPr>
        <p:txBody>
          <a:bodyPr wrap="square" rtlCol="0" anchor="t">
            <a:spAutoFit/>
          </a:bodyPr>
          <a:lstStyle/>
          <a:p>
            <a:pPr marL="0" marR="0" lvl="0" indent="0" algn="l" defTabSz="457200" rtl="0" eaLnBrk="1" fontAlgn="ctr" latinLnBrk="0" hangingPunct="1">
              <a:lnSpc>
                <a:spcPct val="9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配偶者からＤＶを受け、子どもを連れて避難しています。</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ctr" latinLnBrk="0" hangingPunct="1">
              <a:lnSpc>
                <a:spcPct val="9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配偶者が給付金を受給しないようにできますか？</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5" name="テキスト ボックス 44"/>
          <p:cNvSpPr txBox="1"/>
          <p:nvPr/>
        </p:nvSpPr>
        <p:spPr>
          <a:xfrm rot="20274502">
            <a:off x="222451" y="5248495"/>
            <a:ext cx="742950"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5400" b="1" i="0" u="none" strike="noStrike" kern="1200" cap="none" spc="0" normalizeH="0" baseline="0" noProof="0" dirty="0">
                <a:ln>
                  <a:noFill/>
                </a:ln>
                <a:solidFill>
                  <a:prstClr val="black"/>
                </a:solidFill>
                <a:effectLst/>
                <a:uLnTx/>
                <a:uFillTx/>
                <a:latin typeface="ＤＨＰ平成明朝体W3" panose="02020300000000000000" pitchFamily="18" charset="-128"/>
                <a:ea typeface="ＤＨＰ平成明朝体W3" panose="02020300000000000000" pitchFamily="18" charset="-128"/>
                <a:cs typeface="+mn-cs"/>
              </a:rPr>
              <a:t>？</a:t>
            </a:r>
          </a:p>
        </p:txBody>
      </p:sp>
      <p:sp>
        <p:nvSpPr>
          <p:cNvPr id="48" name="テキスト ボックス 47">
            <a:extLst>
              <a:ext uri="{FF2B5EF4-FFF2-40B4-BE49-F238E27FC236}">
                <a16:creationId xmlns:a16="http://schemas.microsoft.com/office/drawing/2014/main" id="{0CC7D234-6B38-7543-B7EB-0FA124650A6D}"/>
              </a:ext>
            </a:extLst>
          </p:cNvPr>
          <p:cNvSpPr txBox="1"/>
          <p:nvPr/>
        </p:nvSpPr>
        <p:spPr>
          <a:xfrm>
            <a:off x="692673" y="5908022"/>
            <a:ext cx="5689997" cy="646331"/>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MS Gothic" panose="020B0609070205080204" pitchFamily="49" charset="-128"/>
              <a:buChar char="▶"/>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お住まいの市区町村の給付金担当窓口に、ＤＶ避難中である旨お申し出ください。配偶者に既に給付金が支給済みでなければ、支給を差止めできます。</a:t>
            </a:r>
            <a:b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b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（住民票を移していなくても、お住まいの市区町村で手続きできます。）</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4" name="正方形/長方形 53">
            <a:extLst>
              <a:ext uri="{FF2B5EF4-FFF2-40B4-BE49-F238E27FC236}">
                <a16:creationId xmlns:a16="http://schemas.microsoft.com/office/drawing/2014/main" id="{AE942204-569A-7E4B-A0AB-CF0F3A626A71}"/>
              </a:ext>
            </a:extLst>
          </p:cNvPr>
          <p:cNvSpPr/>
          <p:nvPr/>
        </p:nvSpPr>
        <p:spPr>
          <a:xfrm>
            <a:off x="498862" y="8603438"/>
            <a:ext cx="5883808" cy="3438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5" name="テキスト ボックス 54">
            <a:extLst>
              <a:ext uri="{FF2B5EF4-FFF2-40B4-BE49-F238E27FC236}">
                <a16:creationId xmlns:a16="http://schemas.microsoft.com/office/drawing/2014/main" id="{00B0E6F7-EAA5-164B-AAE1-AF04E8C7992E}"/>
              </a:ext>
            </a:extLst>
          </p:cNvPr>
          <p:cNvSpPr txBox="1"/>
          <p:nvPr/>
        </p:nvSpPr>
        <p:spPr>
          <a:xfrm>
            <a:off x="866774" y="8606719"/>
            <a:ext cx="5515896" cy="307777"/>
          </a:xfrm>
          <a:prstGeom prst="rect">
            <a:avLst/>
          </a:prstGeom>
          <a:noFill/>
        </p:spPr>
        <p:txBody>
          <a:bodyPr wrap="square" rtlCol="0" anchor="t">
            <a:spAutoFit/>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元</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配偶者が給付金受給済みです。私は給付金を受給できませんか？</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8" name="テキスト ボックス 57">
            <a:extLst>
              <a:ext uri="{FF2B5EF4-FFF2-40B4-BE49-F238E27FC236}">
                <a16:creationId xmlns:a16="http://schemas.microsoft.com/office/drawing/2014/main" id="{0CC7D234-6B38-7543-B7EB-0FA124650A6D}"/>
              </a:ext>
            </a:extLst>
          </p:cNvPr>
          <p:cNvSpPr txBox="1"/>
          <p:nvPr/>
        </p:nvSpPr>
        <p:spPr>
          <a:xfrm>
            <a:off x="639699" y="8955626"/>
            <a:ext cx="5689997" cy="646331"/>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MS Gothic" panose="020B0609070205080204" pitchFamily="49" charset="-128"/>
              <a:buChar char="▶"/>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別途要件を満たせば（離婚成立又は</a:t>
            </a: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DV</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保護命令が出ていること等）、</a:t>
            </a:r>
            <a:r>
              <a:rPr kumimoji="1" lang="ja-JP" altLang="en-US" sz="12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同額のひとり親世帯分給付金を受給できます。</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ひとり親世帯分</a:t>
            </a:r>
            <a:r>
              <a:rPr kumimoji="1" lang="ja-JP" altLang="en-US" sz="12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の「家計急変」時の手続きに沿って、</a:t>
            </a:r>
            <a:r>
              <a:rPr kumimoji="1" lang="ja-JP" altLang="en-US" sz="1200" b="1" i="0" u="none" strike="noStrike" kern="1200" cap="none" spc="10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申請を行ってください</a:t>
            </a:r>
            <a:r>
              <a:rPr kumimoji="1" lang="ja-JP" altLang="en-US" sz="1000" b="1" i="0" u="none" strike="noStrike" kern="1200" cap="none" spc="10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（期限はお住まいの市区町村にお尋ねください） </a:t>
            </a:r>
            <a:r>
              <a:rPr kumimoji="1" lang="ja-JP" altLang="en-US" sz="12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59" name="テキスト ボックス 58"/>
          <p:cNvSpPr txBox="1"/>
          <p:nvPr/>
        </p:nvSpPr>
        <p:spPr>
          <a:xfrm rot="20274502">
            <a:off x="222451" y="8359234"/>
            <a:ext cx="742950"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5400" b="1" i="0" u="none" strike="noStrike" kern="1200" cap="none" spc="0" normalizeH="0" baseline="0" noProof="0" dirty="0">
                <a:ln>
                  <a:noFill/>
                </a:ln>
                <a:solidFill>
                  <a:prstClr val="black"/>
                </a:solidFill>
                <a:effectLst/>
                <a:uLnTx/>
                <a:uFillTx/>
                <a:latin typeface="ＤＨＰ平成明朝体W3" panose="02020300000000000000" pitchFamily="18" charset="-128"/>
                <a:ea typeface="ＤＨＰ平成明朝体W3" panose="02020300000000000000" pitchFamily="18" charset="-128"/>
                <a:cs typeface="+mn-cs"/>
              </a:rPr>
              <a:t>？</a:t>
            </a:r>
          </a:p>
        </p:txBody>
      </p:sp>
      <p:sp>
        <p:nvSpPr>
          <p:cNvPr id="61" name="角丸四角形 60"/>
          <p:cNvSpPr/>
          <p:nvPr/>
        </p:nvSpPr>
        <p:spPr>
          <a:xfrm>
            <a:off x="498865" y="3741212"/>
            <a:ext cx="5883804" cy="1537969"/>
          </a:xfrm>
          <a:prstGeom prst="roundRect">
            <a:avLst>
              <a:gd name="adj" fmla="val 12019"/>
            </a:avLst>
          </a:prstGeom>
          <a:noFill/>
          <a:ln w="44450" cmpd="dbl">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9" name="図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3926" y="4207233"/>
            <a:ext cx="637810" cy="637810"/>
          </a:xfrm>
          <a:prstGeom prst="rect">
            <a:avLst/>
          </a:prstGeom>
        </p:spPr>
      </p:pic>
      <p:sp>
        <p:nvSpPr>
          <p:cNvPr id="63" name="テキスト ボックス 62">
            <a:extLst>
              <a:ext uri="{FF2B5EF4-FFF2-40B4-BE49-F238E27FC236}">
                <a16:creationId xmlns:a16="http://schemas.microsoft.com/office/drawing/2014/main" id="{392AB177-6C69-7142-A1DF-8AA73B0697F9}"/>
              </a:ext>
            </a:extLst>
          </p:cNvPr>
          <p:cNvSpPr txBox="1"/>
          <p:nvPr/>
        </p:nvSpPr>
        <p:spPr>
          <a:xfrm>
            <a:off x="745763" y="3802980"/>
            <a:ext cx="5379854"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rgbClr val="E66914"/>
                </a:solidFill>
                <a:effectLst/>
                <a:uLnTx/>
                <a:uFillTx/>
                <a:latin typeface="游ゴシック" panose="020B0400000000000000" pitchFamily="50" charset="-128"/>
                <a:ea typeface="游ゴシック" panose="020B0400000000000000" pitchFamily="50" charset="-128"/>
                <a:cs typeface="+mn-cs"/>
              </a:rPr>
              <a:t>離婚協議中であること</a:t>
            </a:r>
            <a:r>
              <a:rPr kumimoji="1" lang="ja-JP" altLang="en-US" sz="1400" b="1" i="0" u="none" strike="noStrike" kern="1200" cap="none" spc="0" normalizeH="0" baseline="0" noProof="0" dirty="0">
                <a:ln>
                  <a:noFill/>
                </a:ln>
                <a:solidFill>
                  <a:srgbClr val="E66914"/>
                </a:solidFill>
                <a:effectLst/>
                <a:uLnTx/>
                <a:uFillTx/>
                <a:latin typeface="游ゴシック" panose="020B0400000000000000" pitchFamily="50" charset="-128"/>
                <a:ea typeface="游ゴシック" panose="020B0400000000000000" pitchFamily="50" charset="-128"/>
                <a:cs typeface="+mn-cs"/>
              </a:rPr>
              <a:t>を明らかにできる書類</a:t>
            </a:r>
            <a:r>
              <a:rPr kumimoji="1" lang="ja-JP" altLang="en-US" sz="1050" b="1" i="0" u="none" strike="noStrike" kern="1200" cap="none" spc="0" normalizeH="0" baseline="0" noProof="0" dirty="0">
                <a:ln>
                  <a:noFill/>
                </a:ln>
                <a:solidFill>
                  <a:srgbClr val="E66914"/>
                </a:solidFill>
                <a:effectLst/>
                <a:uLnTx/>
                <a:uFillTx/>
                <a:latin typeface="游ゴシック" panose="020B0400000000000000" pitchFamily="50" charset="-128"/>
                <a:ea typeface="游ゴシック" panose="020B0400000000000000" pitchFamily="50" charset="-128"/>
                <a:cs typeface="+mn-cs"/>
              </a:rPr>
              <a:t>（一例、児童手当準拠）</a:t>
            </a:r>
            <a:endParaRPr kumimoji="1" lang="ja-JP" altLang="en-US" sz="1400" b="1" i="0" u="none" strike="noStrike" kern="1200" cap="none" spc="0" normalizeH="0" baseline="0" noProof="0" dirty="0">
              <a:ln>
                <a:noFill/>
              </a:ln>
              <a:solidFill>
                <a:srgbClr val="E66914"/>
              </a:solidFill>
              <a:effectLst/>
              <a:uLnTx/>
              <a:uFillTx/>
              <a:latin typeface="游ゴシック" panose="020B0400000000000000" pitchFamily="50" charset="-128"/>
              <a:ea typeface="游ゴシック" panose="020B0400000000000000" pitchFamily="50" charset="-128"/>
              <a:cs typeface="+mn-cs"/>
            </a:endParaRPr>
          </a:p>
        </p:txBody>
      </p:sp>
      <p:sp>
        <p:nvSpPr>
          <p:cNvPr id="77" name="正方形/長方形 76">
            <a:extLst>
              <a:ext uri="{FF2B5EF4-FFF2-40B4-BE49-F238E27FC236}">
                <a16:creationId xmlns:a16="http://schemas.microsoft.com/office/drawing/2014/main" id="{AE942204-569A-7E4B-A0AB-CF0F3A626A71}"/>
              </a:ext>
            </a:extLst>
          </p:cNvPr>
          <p:cNvSpPr/>
          <p:nvPr/>
        </p:nvSpPr>
        <p:spPr>
          <a:xfrm>
            <a:off x="866774" y="3093248"/>
            <a:ext cx="5515895" cy="3438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8" name="テキスト ボックス 77">
            <a:extLst>
              <a:ext uri="{FF2B5EF4-FFF2-40B4-BE49-F238E27FC236}">
                <a16:creationId xmlns:a16="http://schemas.microsoft.com/office/drawing/2014/main" id="{00B0E6F7-EAA5-164B-AAE1-AF04E8C7992E}"/>
              </a:ext>
            </a:extLst>
          </p:cNvPr>
          <p:cNvSpPr txBox="1"/>
          <p:nvPr/>
        </p:nvSpPr>
        <p:spPr>
          <a:xfrm>
            <a:off x="1466851" y="3122459"/>
            <a:ext cx="4915820" cy="307777"/>
          </a:xfrm>
          <a:prstGeom prst="rect">
            <a:avLst/>
          </a:prstGeom>
          <a:noFill/>
        </p:spPr>
        <p:txBody>
          <a:bodyPr wrap="square" rtlCol="0" anchor="t">
            <a:spAutoFit/>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児童手当の受給者変更は離婚成立後でないとできませんか？</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9" name="テキスト ボックス 78"/>
          <p:cNvSpPr txBox="1"/>
          <p:nvPr/>
        </p:nvSpPr>
        <p:spPr>
          <a:xfrm rot="20274502">
            <a:off x="809436" y="2927737"/>
            <a:ext cx="742950" cy="70788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prstClr val="black"/>
                </a:solidFill>
                <a:effectLst/>
                <a:uLnTx/>
                <a:uFillTx/>
                <a:latin typeface="ＤＨＰ平成明朝体W3" panose="02020300000000000000" pitchFamily="18" charset="-128"/>
                <a:ea typeface="ＤＨＰ平成明朝体W3" panose="02020300000000000000" pitchFamily="18" charset="-128"/>
                <a:cs typeface="+mn-cs"/>
              </a:rPr>
              <a:t>??</a:t>
            </a:r>
            <a:endParaRPr kumimoji="1" lang="ja-JP" altLang="en-US" sz="4000" b="1" i="0" u="none" strike="noStrike" kern="1200" cap="none" spc="0" normalizeH="0" baseline="0" noProof="0" dirty="0">
              <a:ln>
                <a:noFill/>
              </a:ln>
              <a:solidFill>
                <a:prstClr val="black"/>
              </a:solidFill>
              <a:effectLst/>
              <a:uLnTx/>
              <a:uFillTx/>
              <a:latin typeface="ＤＨＰ平成明朝体W3" panose="02020300000000000000" pitchFamily="18" charset="-128"/>
              <a:ea typeface="ＤＨＰ平成明朝体W3" panose="02020300000000000000" pitchFamily="18" charset="-128"/>
              <a:cs typeface="+mn-cs"/>
            </a:endParaRPr>
          </a:p>
        </p:txBody>
      </p:sp>
      <p:sp>
        <p:nvSpPr>
          <p:cNvPr id="81" name="テキスト ボックス 80">
            <a:extLst>
              <a:ext uri="{FF2B5EF4-FFF2-40B4-BE49-F238E27FC236}">
                <a16:creationId xmlns:a16="http://schemas.microsoft.com/office/drawing/2014/main" id="{0CC7D234-6B38-7543-B7EB-0FA124650A6D}"/>
              </a:ext>
            </a:extLst>
          </p:cNvPr>
          <p:cNvSpPr txBox="1"/>
          <p:nvPr/>
        </p:nvSpPr>
        <p:spPr>
          <a:xfrm>
            <a:off x="1151947" y="3390194"/>
            <a:ext cx="5310511" cy="276999"/>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MS Gothic" panose="020B0609070205080204" pitchFamily="49" charset="-128"/>
              <a:buChar char="▶"/>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離婚協議中で別居している場合、ＤＶ避難中の場合等も変更できます。</a:t>
            </a:r>
            <a:endParaRPr kumimoji="1" lang="ja-JP" altLang="en-US" sz="1200" b="0" i="0" u="none" strike="noStrike" kern="1200" cap="none" spc="10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2" name="テキスト ボックス 81">
            <a:extLst>
              <a:ext uri="{FF2B5EF4-FFF2-40B4-BE49-F238E27FC236}">
                <a16:creationId xmlns:a16="http://schemas.microsoft.com/office/drawing/2014/main" id="{392AB177-6C69-7142-A1DF-8AA73B0697F9}"/>
              </a:ext>
            </a:extLst>
          </p:cNvPr>
          <p:cNvSpPr txBox="1"/>
          <p:nvPr/>
        </p:nvSpPr>
        <p:spPr>
          <a:xfrm>
            <a:off x="1231737" y="4040617"/>
            <a:ext cx="5150932" cy="1254189"/>
          </a:xfrm>
          <a:prstGeom prst="rect">
            <a:avLst/>
          </a:prstGeom>
          <a:noFill/>
        </p:spPr>
        <p:txBody>
          <a:bodyPr wrap="square" rtlCol="0">
            <a:spAutoFit/>
          </a:bodyP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協議離婚申し入れに係る内容証明郵便の謄本</a:t>
            </a:r>
            <a:endParaRPr kumimoji="1" lang="en-US" altLang="ja-JP"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公的機関が発行した書類（家庭裁判所における事件係属証明書など）</a:t>
            </a:r>
            <a:endParaRPr kumimoji="1" lang="en-US" altLang="ja-JP"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弁護士等、第三者により作成された書類</a:t>
            </a:r>
            <a:br>
              <a:rPr kumimoji="1" lang="en-US" altLang="ja-JP"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br>
            <a:r>
              <a:rPr kumimoji="1" lang="ja-JP" altLang="en-US"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（離婚協議における申請者の代理人である弁護士から申請者に宛てた離婚協議の進捗状況に係る報告書など）</a:t>
            </a:r>
            <a:endParaRPr kumimoji="1" lang="en-US" altLang="ja-JP"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r" defTabSz="457200" rtl="0" eaLnBrk="1" fontAlgn="auto" latinLnBrk="0" hangingPunct="1">
              <a:lnSpc>
                <a:spcPct val="100000"/>
              </a:lnSpc>
              <a:spcBef>
                <a:spcPts val="600"/>
              </a:spcBef>
              <a:spcAft>
                <a:spcPts val="0"/>
              </a:spcAft>
              <a:buClrTx/>
              <a:buSzTx/>
              <a:buFontTx/>
              <a:buNone/>
              <a:tabLst/>
              <a:defRPr/>
            </a:pPr>
            <a:r>
              <a:rPr kumimoji="1" lang="ja-JP" altLang="en-US" sz="105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など、離婚意思が相手方に表明されていることが客観的に確認できる書類</a:t>
            </a:r>
            <a:endParaRPr kumimoji="1" lang="ja-JP" altLang="en-US"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36" name="角丸四角形 35"/>
          <p:cNvSpPr/>
          <p:nvPr/>
        </p:nvSpPr>
        <p:spPr>
          <a:xfrm>
            <a:off x="498865" y="6593301"/>
            <a:ext cx="5883804" cy="1885604"/>
          </a:xfrm>
          <a:prstGeom prst="roundRect">
            <a:avLst>
              <a:gd name="adj" fmla="val 12019"/>
            </a:avLst>
          </a:prstGeom>
          <a:noFill/>
          <a:ln w="44450" cmpd="dbl">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37" name="図 3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3926" y="7186829"/>
            <a:ext cx="637810" cy="637810"/>
          </a:xfrm>
          <a:prstGeom prst="rect">
            <a:avLst/>
          </a:prstGeom>
        </p:spPr>
      </p:pic>
      <p:sp>
        <p:nvSpPr>
          <p:cNvPr id="38" name="テキスト ボックス 37">
            <a:extLst>
              <a:ext uri="{FF2B5EF4-FFF2-40B4-BE49-F238E27FC236}">
                <a16:creationId xmlns:a16="http://schemas.microsoft.com/office/drawing/2014/main" id="{392AB177-6C69-7142-A1DF-8AA73B0697F9}"/>
              </a:ext>
            </a:extLst>
          </p:cNvPr>
          <p:cNvSpPr txBox="1"/>
          <p:nvPr/>
        </p:nvSpPr>
        <p:spPr>
          <a:xfrm>
            <a:off x="1081367" y="6615129"/>
            <a:ext cx="5525263"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rgbClr val="E66914"/>
                </a:solidFill>
                <a:effectLst/>
                <a:uLnTx/>
                <a:uFillTx/>
                <a:latin typeface="游ゴシック" panose="020B0400000000000000" pitchFamily="50" charset="-128"/>
                <a:ea typeface="游ゴシック" panose="020B0400000000000000" pitchFamily="50" charset="-128"/>
                <a:cs typeface="+mn-cs"/>
              </a:rPr>
              <a:t>ＤＶ避難中であること</a:t>
            </a:r>
            <a:r>
              <a:rPr kumimoji="1" lang="ja-JP" altLang="en-US" sz="1400" b="1" i="0" u="none" strike="noStrike" kern="1200" cap="none" spc="0" normalizeH="0" baseline="0" noProof="0" dirty="0">
                <a:ln>
                  <a:noFill/>
                </a:ln>
                <a:solidFill>
                  <a:srgbClr val="E66914"/>
                </a:solidFill>
                <a:effectLst/>
                <a:uLnTx/>
                <a:uFillTx/>
                <a:latin typeface="游ゴシック" panose="020B0400000000000000" pitchFamily="50" charset="-128"/>
                <a:ea typeface="游ゴシック" panose="020B0400000000000000" pitchFamily="50" charset="-128"/>
                <a:cs typeface="+mn-cs"/>
              </a:rPr>
              <a:t>を明らかにできる書類</a:t>
            </a:r>
            <a:r>
              <a:rPr kumimoji="1" lang="ja-JP" altLang="en-US" sz="1050" b="1" i="0" u="none" strike="noStrike" kern="1200" cap="none" spc="0" normalizeH="0" baseline="0" noProof="0" dirty="0">
                <a:ln>
                  <a:noFill/>
                </a:ln>
                <a:solidFill>
                  <a:srgbClr val="E66914"/>
                </a:solidFill>
                <a:effectLst/>
                <a:uLnTx/>
                <a:uFillTx/>
                <a:latin typeface="游ゴシック" panose="020B0400000000000000" pitchFamily="50" charset="-128"/>
                <a:ea typeface="游ゴシック" panose="020B0400000000000000" pitchFamily="50" charset="-128"/>
                <a:cs typeface="+mn-cs"/>
              </a:rPr>
              <a:t>（一例、児童手当準拠）</a:t>
            </a:r>
            <a:endParaRPr kumimoji="1" lang="ja-JP" altLang="en-US" sz="1400" b="1" i="0" u="none" strike="noStrike" kern="1200" cap="none" spc="0" normalizeH="0" baseline="0" noProof="0" dirty="0">
              <a:ln>
                <a:noFill/>
              </a:ln>
              <a:solidFill>
                <a:srgbClr val="E66914"/>
              </a:solidFill>
              <a:effectLst/>
              <a:uLnTx/>
              <a:uFillTx/>
              <a:latin typeface="游ゴシック" panose="020B0400000000000000" pitchFamily="50" charset="-128"/>
              <a:ea typeface="游ゴシック" panose="020B0400000000000000" pitchFamily="50" charset="-128"/>
              <a:cs typeface="+mn-cs"/>
            </a:endParaRPr>
          </a:p>
        </p:txBody>
      </p:sp>
      <p:sp>
        <p:nvSpPr>
          <p:cNvPr id="39" name="テキスト ボックス 38">
            <a:extLst>
              <a:ext uri="{FF2B5EF4-FFF2-40B4-BE49-F238E27FC236}">
                <a16:creationId xmlns:a16="http://schemas.microsoft.com/office/drawing/2014/main" id="{392AB177-6C69-7142-A1DF-8AA73B0697F9}"/>
              </a:ext>
            </a:extLst>
          </p:cNvPr>
          <p:cNvSpPr txBox="1"/>
          <p:nvPr/>
        </p:nvSpPr>
        <p:spPr>
          <a:xfrm>
            <a:off x="1231737" y="6884548"/>
            <a:ext cx="5150932" cy="1605055"/>
          </a:xfrm>
          <a:prstGeom prst="rect">
            <a:avLst/>
          </a:prstGeom>
          <a:noFill/>
        </p:spPr>
        <p:txBody>
          <a:bodyPr wrap="square" rtlCol="0">
            <a:spAutoFit/>
          </a:bodyP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配偶者に対する保護命令決定書の謄本及び確定証明書　等</a:t>
            </a:r>
            <a:endParaRPr kumimoji="1" lang="en-US" altLang="ja-JP"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婦人相談所、配偶者暴力相談支援センター等が発行する証明書</a:t>
            </a:r>
            <a:endParaRPr kumimoji="1" lang="en-US" altLang="ja-JP"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住民基本台帳事務における支援措置（閲覧制限等）の決定通知書</a:t>
            </a:r>
            <a:endParaRPr kumimoji="1" lang="en-US" altLang="ja-JP"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 配偶者の健康保険の扶養外 又は 別世帯で国保加入 となること）</a:t>
            </a:r>
            <a:endParaRPr kumimoji="1" lang="en-US" altLang="ja-JP" sz="120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endParaRPr>
          </a:p>
          <a:p>
            <a:pPr marL="355600" marR="0" lvl="0" indent="-266700" algn="l" defTabSz="457200" rtl="0" eaLnBrk="1" fontAlgn="auto" latinLnBrk="0" hangingPunct="1">
              <a:lnSpc>
                <a:spcPct val="90000"/>
              </a:lnSpc>
              <a:spcBef>
                <a:spcPts val="600"/>
              </a:spcBef>
              <a:spcAft>
                <a:spcPts val="400"/>
              </a:spcAft>
              <a:buClrTx/>
              <a:buSzTx/>
              <a:buFontTx/>
              <a:buNone/>
              <a:tabLst/>
              <a:defRPr/>
            </a:pPr>
            <a:r>
              <a:rPr kumimoji="1" lang="en-US" altLang="ja-JP" sz="105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05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　このほか、配偶者が児童を監護し生計を同じくしていないと客観的事実に基づき判断できる場合には、市区町村判断で対応可能</a:t>
            </a:r>
            <a:endParaRPr kumimoji="1" lang="en-US" altLang="ja-JP" sz="105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endParaRPr>
          </a:p>
          <a:p>
            <a:pPr marL="174625" marR="0" lvl="0" indent="-174625" algn="l" defTabSz="457200" rtl="0" eaLnBrk="1" fontAlgn="auto" latinLnBrk="0" hangingPunct="1">
              <a:lnSpc>
                <a:spcPct val="9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　　（具体例）・母子生活支援施設や婦人保護施設等に母子ともに入所</a:t>
            </a:r>
            <a:endParaRPr kumimoji="1" lang="en-US" altLang="ja-JP" sz="105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endParaRPr>
          </a:p>
          <a:p>
            <a:pPr marL="174625" marR="0" lvl="0" indent="-174625" algn="l" defTabSz="457200" rtl="0" eaLnBrk="1" fontAlgn="auto" latinLnBrk="0" hangingPunct="1">
              <a:lnSpc>
                <a:spcPct val="9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E66914"/>
                </a:solidFill>
                <a:effectLst/>
                <a:uLnTx/>
                <a:uFillTx/>
                <a:latin typeface="游ゴシック Medium" panose="020B0500000000000000" pitchFamily="50" charset="-128"/>
                <a:ea typeface="游ゴシック Medium" panose="020B0500000000000000" pitchFamily="50" charset="-128"/>
                <a:cs typeface="+mn-cs"/>
              </a:rPr>
              <a:t>　　　　　　　・配偶者に児童への接近禁止命令が発令されている場合 等</a:t>
            </a:r>
          </a:p>
        </p:txBody>
      </p:sp>
    </p:spTree>
    <p:extLst>
      <p:ext uri="{BB962C8B-B14F-4D97-AF65-F5344CB8AC3E}">
        <p14:creationId xmlns:p14="http://schemas.microsoft.com/office/powerpoint/2010/main" val="3673573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Props1.xml><?xml version="1.0" encoding="utf-8"?>
<ds:datastoreItem xmlns:ds="http://schemas.openxmlformats.org/officeDocument/2006/customXml" ds:itemID="{BA80C60C-7AF2-47C2-A326-4F4CB0F49136}">
  <ds:schemaRefs>
    <ds:schemaRef ds:uri="http://schemas.microsoft.com/sharepoint/v3/contenttype/forms"/>
  </ds:schemaRefs>
</ds:datastoreItem>
</file>

<file path=customXml/itemProps2.xml><?xml version="1.0" encoding="utf-8"?>
<ds:datastoreItem xmlns:ds="http://schemas.openxmlformats.org/officeDocument/2006/customXml" ds:itemID="{E8DE6E89-35C8-4B92-982A-29F5EA4E5A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55C917-FEEB-4BB2-B37F-7E645E224655}">
  <ds:schemaRefs>
    <ds:schemaRef ds:uri="http://schemas.microsoft.com/office/2006/metadata/properties"/>
    <ds:schemaRef ds:uri="http://schemas.microsoft.com/office/infopath/2007/PartnerControls"/>
    <ds:schemaRef ds:uri="683158a2-9d06-4ce6-bd6b-0794883ee101"/>
    <ds:schemaRef ds:uri="678a2489-fa4b-4df7-931e-168db4fd1dd7"/>
  </ds:schemaRefs>
</ds:datastoreItem>
</file>

<file path=docProps/app.xml><?xml version="1.0" encoding="utf-8"?>
<Properties xmlns="http://schemas.openxmlformats.org/officeDocument/2006/extended-properties" xmlns:vt="http://schemas.openxmlformats.org/officeDocument/2006/docPropsVTypes">
  <Template>blank</Template>
  <TotalTime>624</TotalTime>
  <Words>1081</Words>
  <Application>Microsoft Office PowerPoint</Application>
  <PresentationFormat>A4 210 x 297 mm</PresentationFormat>
  <Paragraphs>70</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ＤＨＰ平成明朝体W3</vt:lpstr>
      <vt:lpstr>ＭＳ Ｐゴシック</vt:lpstr>
      <vt:lpstr>MS Gothic</vt:lpstr>
      <vt:lpstr>メイリオ</vt:lpstr>
      <vt:lpstr>游ゴシック</vt:lpstr>
      <vt:lpstr>游ゴシック Medium</vt:lpstr>
      <vt:lpstr>Arial</vt:lpstr>
      <vt:lpstr>Calibri</vt:lpstr>
      <vt:lpstr>Calibri Light</vt:lpstr>
      <vt:lpstr>Wingdings</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片柳 栄一(katayanagi-eiichi.tv2)</dc:creator>
  <cp:lastModifiedBy>竹内 宏和(TAKEUCHI Hirokazu)</cp:lastModifiedBy>
  <cp:revision>40</cp:revision>
  <cp:lastPrinted>2023-03-15T07:10:05Z</cp:lastPrinted>
  <dcterms:created xsi:type="dcterms:W3CDTF">2021-05-26T08:18:56Z</dcterms:created>
  <dcterms:modified xsi:type="dcterms:W3CDTF">2023-04-28T06:26:51Z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